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2"/>
  </p:notesMasterIdLst>
  <p:sldIdLst>
    <p:sldId id="256" r:id="rId2"/>
    <p:sldId id="426" r:id="rId3"/>
    <p:sldId id="427" r:id="rId4"/>
    <p:sldId id="428" r:id="rId5"/>
    <p:sldId id="432" r:id="rId6"/>
    <p:sldId id="429" r:id="rId7"/>
    <p:sldId id="431" r:id="rId8"/>
    <p:sldId id="430" r:id="rId9"/>
    <p:sldId id="433" r:id="rId10"/>
    <p:sldId id="434" r:id="rId11"/>
    <p:sldId id="435" r:id="rId12"/>
    <p:sldId id="436" r:id="rId13"/>
    <p:sldId id="437" r:id="rId14"/>
    <p:sldId id="440" r:id="rId15"/>
    <p:sldId id="441" r:id="rId16"/>
    <p:sldId id="439" r:id="rId17"/>
    <p:sldId id="438" r:id="rId18"/>
    <p:sldId id="444" r:id="rId19"/>
    <p:sldId id="443" r:id="rId20"/>
    <p:sldId id="442" r:id="rId21"/>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CF60E"/>
    <a:srgbClr val="0033CC"/>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1304" autoAdjust="0"/>
  </p:normalViewPr>
  <p:slideViewPr>
    <p:cSldViewPr>
      <p:cViewPr varScale="1">
        <p:scale>
          <a:sx n="78" d="100"/>
          <a:sy n="78" d="100"/>
        </p:scale>
        <p:origin x="1622"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TERMINAL-BASH HYSTORY COMMANDS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TERMINAL-root vs Non-</a:t>
          </a:r>
          <a:r>
            <a:rPr lang="it-IT" dirty="0" err="1"/>
            <a:t>privileged</a:t>
          </a:r>
          <a:r>
            <a:rPr lang="it-IT" dirty="0"/>
            <a:t> Users. </a:t>
          </a:r>
          <a:r>
            <a:rPr lang="it-IT" dirty="0" err="1"/>
            <a:t>Getting</a:t>
          </a:r>
          <a:r>
            <a:rPr lang="it-IT" dirty="0"/>
            <a:t> root Access (</a:t>
          </a:r>
          <a:r>
            <a:rPr lang="it-IT" dirty="0" err="1"/>
            <a:t>sudo,su,passwd</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TERMINAL-TERMINAL-root vs Non-</a:t>
          </a:r>
          <a:r>
            <a:rPr lang="it-IT" dirty="0" err="1"/>
            <a:t>privileged</a:t>
          </a:r>
          <a:r>
            <a:rPr lang="it-IT" dirty="0"/>
            <a:t> Users. </a:t>
          </a:r>
          <a:r>
            <a:rPr lang="it-IT" dirty="0" err="1"/>
            <a:t>Getting</a:t>
          </a:r>
          <a:r>
            <a:rPr lang="it-IT" dirty="0"/>
            <a:t> root Access (</a:t>
          </a:r>
          <a:r>
            <a:rPr lang="it-IT" dirty="0" err="1"/>
            <a:t>sudo,su,passwd</a:t>
          </a:r>
          <a:r>
            <a:rPr lang="it-IT" dirty="0"/>
            <a:t>)</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TERMINAL-CHALLENGES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TERMINAL-CHALLENGES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TERMINAL-CHALLENGES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TERMINAL-CHALLENGES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TERMINAL-CHALLENGES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TERMINAL-THE TAB KEY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TERMINAL-THE TAB KEY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COMMAND STRUCTURE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GETTING HELP, MAN PAGES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TERMINAL-THE TAB KEY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TERMINAL-THE BASH HISTORY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rtl="0"/>
          <a:r>
            <a:rPr lang="it-IT" dirty="0"/>
            <a:t>THE LINUX TERMINAL-THE BASH HYSTORY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dgm:presLayoutVars>
          <dgm:chMax val="0"/>
          <dgm:bulletEnabled val="1"/>
        </dgm:presLayoutVars>
      </dgm:prSet>
      <dgm:spPr/>
    </dgm:pt>
  </dgm:ptLst>
  <dgm:cxnLst>
    <dgm:cxn modelId="{DEF22209-7017-4199-A2C7-B4516151B5B7}" type="presOf" srcId="{95C9ECF1-364F-4043-9597-C5163FFE3E64}" destId="{6085D948-0567-4315-95B4-87489D6E1C3E}"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F5670DFA-443D-44CC-86D8-456FC8B262F7}" type="presOf" srcId="{232E62CF-DE33-4730-8797-BEC2F800D3E1}" destId="{D3FDA15A-B414-4935-B4EA-7998B779F871}" srcOrd="0" destOrd="0" presId="urn:microsoft.com/office/officeart/2005/8/layout/vList2"/>
    <dgm:cxn modelId="{303C2FC3-D779-4110-8868-4212E35B6D88}"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a:t>
          </a:r>
        </a:p>
      </dsp:txBody>
      <dsp:txXfrm>
        <a:off x="30442" y="4180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TERMINAL-BASH HYSTORY COMMANDS</a:t>
          </a:r>
        </a:p>
      </dsp:txBody>
      <dsp:txXfrm>
        <a:off x="30442" y="4180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31285"/>
          <a:ext cx="777686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it-IT" sz="1600" kern="1200" dirty="0"/>
            <a:t>THE LINUX TERMINAL-root vs Non-</a:t>
          </a:r>
          <a:r>
            <a:rPr lang="it-IT" sz="1600" kern="1200" dirty="0" err="1"/>
            <a:t>privileged</a:t>
          </a:r>
          <a:r>
            <a:rPr lang="it-IT" sz="1600" kern="1200" dirty="0"/>
            <a:t> Users. </a:t>
          </a:r>
          <a:r>
            <a:rPr lang="it-IT" sz="1600" kern="1200" dirty="0" err="1"/>
            <a:t>Getting</a:t>
          </a:r>
          <a:r>
            <a:rPr lang="it-IT" sz="1600" kern="1200" dirty="0"/>
            <a:t> root Access (</a:t>
          </a:r>
          <a:r>
            <a:rPr lang="it-IT" sz="1600" kern="1200" dirty="0" err="1"/>
            <a:t>sudo,su,passwd</a:t>
          </a:r>
          <a:r>
            <a:rPr lang="it-IT" sz="1600" kern="1200" dirty="0"/>
            <a:t>)</a:t>
          </a:r>
        </a:p>
      </dsp:txBody>
      <dsp:txXfrm>
        <a:off x="18734" y="150019"/>
        <a:ext cx="7739396"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4925"/>
          <a:ext cx="7776864" cy="6364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it-IT" sz="1600" kern="1200" dirty="0"/>
            <a:t>THE LINUX TERMINAL-TERMINAL-root vs Non-</a:t>
          </a:r>
          <a:r>
            <a:rPr lang="it-IT" sz="1600" kern="1200" dirty="0" err="1"/>
            <a:t>privileged</a:t>
          </a:r>
          <a:r>
            <a:rPr lang="it-IT" sz="1600" kern="1200" dirty="0"/>
            <a:t> Users. </a:t>
          </a:r>
          <a:r>
            <a:rPr lang="it-IT" sz="1600" kern="1200" dirty="0" err="1"/>
            <a:t>Getting</a:t>
          </a:r>
          <a:r>
            <a:rPr lang="it-IT" sz="1600" kern="1200" dirty="0"/>
            <a:t> root Access (</a:t>
          </a:r>
          <a:r>
            <a:rPr lang="it-IT" sz="1600" kern="1200" dirty="0" err="1"/>
            <a:t>sudo,su,passwd</a:t>
          </a:r>
          <a:r>
            <a:rPr lang="it-IT" sz="1600" kern="1200" dirty="0"/>
            <a:t>)</a:t>
          </a:r>
        </a:p>
      </dsp:txBody>
      <dsp:txXfrm>
        <a:off x="31070" y="35995"/>
        <a:ext cx="7714724" cy="5743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TERMINAL-CHALLENGES</a:t>
          </a:r>
        </a:p>
      </dsp:txBody>
      <dsp:txXfrm>
        <a:off x="30442" y="4180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TERMINAL-CHALLENGES</a:t>
          </a:r>
        </a:p>
      </dsp:txBody>
      <dsp:txXfrm>
        <a:off x="30442" y="4180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TERMINAL-CHALLENGES</a:t>
          </a:r>
        </a:p>
      </dsp:txBody>
      <dsp:txXfrm>
        <a:off x="30442" y="4180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TERMINAL-CHALLENGES</a:t>
          </a:r>
        </a:p>
      </dsp:txBody>
      <dsp:txXfrm>
        <a:off x="30442" y="4180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TERMINAL-CHALLENGES</a:t>
          </a:r>
        </a:p>
      </dsp:txBody>
      <dsp:txXfrm>
        <a:off x="30442" y="4180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TERMINAL-THE TAB KEY</a:t>
          </a:r>
        </a:p>
      </dsp:txBody>
      <dsp:txXfrm>
        <a:off x="30442" y="4180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TERMINAL-THE TAB KEY</a:t>
          </a:r>
        </a:p>
      </dsp:txBody>
      <dsp:txXfrm>
        <a:off x="30442" y="4180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a:t>
          </a:r>
        </a:p>
      </dsp:txBody>
      <dsp:txXfrm>
        <a:off x="30442" y="4180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a:t>
          </a:r>
        </a:p>
      </dsp:txBody>
      <dsp:txXfrm>
        <a:off x="30442" y="4180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COMMAND STRUCTURE</a:t>
          </a:r>
        </a:p>
      </dsp:txBody>
      <dsp:txXfrm>
        <a:off x="30442" y="4180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GETTING HELP, MAN PAGES</a:t>
          </a:r>
        </a:p>
      </dsp:txBody>
      <dsp:txXfrm>
        <a:off x="30442" y="4180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a:t>
          </a:r>
        </a:p>
      </dsp:txBody>
      <dsp:txXfrm>
        <a:off x="30442" y="4180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TERMINAL-THE TAB KEY</a:t>
          </a:r>
        </a:p>
      </dsp:txBody>
      <dsp:txXfrm>
        <a:off x="30442" y="4180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TERMINAL-THE BASH HISTORY</a:t>
          </a:r>
        </a:p>
      </dsp:txBody>
      <dsp:txXfrm>
        <a:off x="30442" y="4180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36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it-IT" sz="2600" kern="1200" dirty="0"/>
            <a:t>THE LINUX TERMINAL-THE BASH HYSTORY</a:t>
          </a:r>
        </a:p>
      </dsp:txBody>
      <dsp:txXfrm>
        <a:off x="30442" y="4180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04/03/2025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04/03/2025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04/03/2025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04/03/2025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04/03/2025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04/03/2025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04/03/2025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04/03/2025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04/03/2025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04/03/2025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04/03/2025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04/03/2025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04/03/2025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66.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11.xml"/><Relationship Id="rId7" Type="http://schemas.openxmlformats.org/officeDocument/2006/relationships/image" Target="../media/image67.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70.png"/><Relationship Id="rId4" Type="http://schemas.openxmlformats.org/officeDocument/2006/relationships/diagramQuickStyle" Target="../diagrams/quickStyle11.xml"/><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diagramLayout" Target="../diagrams/layout12.xml"/><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diagramData" Target="../diagrams/data12.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75.png"/><Relationship Id="rId5" Type="http://schemas.openxmlformats.org/officeDocument/2006/relationships/diagramColors" Target="../diagrams/colors12.xml"/><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diagramQuickStyle" Target="../diagrams/quickStyle12.xml"/><Relationship Id="rId9" Type="http://schemas.openxmlformats.org/officeDocument/2006/relationships/image" Target="../media/image73.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13.xml"/><Relationship Id="rId7" Type="http://schemas.openxmlformats.org/officeDocument/2006/relationships/image" Target="../media/image8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Layout" Target="../diagrams/layout14.xml"/><Relationship Id="rId7" Type="http://schemas.openxmlformats.org/officeDocument/2006/relationships/image" Target="../media/image87.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15.xml"/><Relationship Id="rId7" Type="http://schemas.openxmlformats.org/officeDocument/2006/relationships/image" Target="../media/image8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diagramLayout" Target="../diagrams/layout16.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image" Target="../media/image95.png"/><Relationship Id="rId5" Type="http://schemas.openxmlformats.org/officeDocument/2006/relationships/diagramColors" Target="../diagrams/colors16.xml"/><Relationship Id="rId10" Type="http://schemas.openxmlformats.org/officeDocument/2006/relationships/image" Target="../media/image94.png"/><Relationship Id="rId4" Type="http://schemas.openxmlformats.org/officeDocument/2006/relationships/diagramQuickStyle" Target="../diagrams/quickStyle16.xml"/><Relationship Id="rId9" Type="http://schemas.openxmlformats.org/officeDocument/2006/relationships/image" Target="../media/image93.png"/></Relationships>
</file>

<file path=ppt/slides/_rels/slide1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17.xml"/><Relationship Id="rId7" Type="http://schemas.openxmlformats.org/officeDocument/2006/relationships/image" Target="../media/image98.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image" Target="../media/image102.png"/><Relationship Id="rId5" Type="http://schemas.openxmlformats.org/officeDocument/2006/relationships/diagramColors" Target="../diagrams/colors17.xml"/><Relationship Id="rId10" Type="http://schemas.openxmlformats.org/officeDocument/2006/relationships/image" Target="../media/image101.png"/><Relationship Id="rId4" Type="http://schemas.openxmlformats.org/officeDocument/2006/relationships/diagramQuickStyle" Target="../diagrams/quickStyle17.xml"/><Relationship Id="rId9"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9.png"/><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Layout" Target="../diagrams/layout3.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7.png"/><Relationship Id="rId5" Type="http://schemas.openxmlformats.org/officeDocument/2006/relationships/diagramColors" Target="../diagrams/colors3.xml"/><Relationship Id="rId10" Type="http://schemas.openxmlformats.org/officeDocument/2006/relationships/image" Target="../media/image16.png"/><Relationship Id="rId4" Type="http://schemas.openxmlformats.org/officeDocument/2006/relationships/diagramQuickStyle" Target="../diagrams/quickStyle3.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Layout" Target="../diagrams/layout4.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4.xml"/><Relationship Id="rId16" Type="http://schemas.openxmlformats.org/officeDocument/2006/relationships/image" Target="../media/image30.pn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5.png"/><Relationship Id="rId5" Type="http://schemas.openxmlformats.org/officeDocument/2006/relationships/diagramColors" Target="../diagrams/colors4.xml"/><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diagramQuickStyle" Target="../diagrams/quickStyle4.xml"/><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5.xml"/><Relationship Id="rId7" Type="http://schemas.openxmlformats.org/officeDocument/2006/relationships/image" Target="../media/image3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Layout" Target="../diagrams/layout6.xml"/><Relationship Id="rId7" Type="http://schemas.openxmlformats.org/officeDocument/2006/relationships/image" Target="../media/image3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38.png"/><Relationship Id="rId5" Type="http://schemas.openxmlformats.org/officeDocument/2006/relationships/diagramColors" Target="../diagrams/colors6.xml"/><Relationship Id="rId10" Type="http://schemas.openxmlformats.org/officeDocument/2006/relationships/image" Target="../media/image37.png"/><Relationship Id="rId4" Type="http://schemas.openxmlformats.org/officeDocument/2006/relationships/diagramQuickStyle" Target="../diagrams/quickStyle6.xml"/><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diagramLayout" Target="../diagrams/layout7.xml"/><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diagramData" Target="../diagrams/data7.xml"/><Relationship Id="rId16"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43.png"/><Relationship Id="rId5" Type="http://schemas.openxmlformats.org/officeDocument/2006/relationships/diagramColors" Target="../diagrams/colors7.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diagramQuickStyle" Target="../diagrams/quickStyle7.xml"/><Relationship Id="rId9" Type="http://schemas.openxmlformats.org/officeDocument/2006/relationships/image" Target="../media/image41.pn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diagramLayout" Target="../diagrams/layout8.xml"/><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diagramData" Target="../diagrams/data8.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54.png"/><Relationship Id="rId5" Type="http://schemas.openxmlformats.org/officeDocument/2006/relationships/diagramColors" Target="../diagrams/colors8.xml"/><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diagramQuickStyle" Target="../diagrams/quickStyle8.xml"/><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3</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723900" y="4712210"/>
            <a:ext cx="8316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2800" dirty="0"/>
              <a:t>LINUX – THE LINUX TERMINAL IN DEPTH</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13905"/>
            <a:ext cx="3638130" cy="3744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66F4-F49D-AB9D-D70E-FF83BFB2FC5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936EE5F6-636C-7AF8-6383-66B11F5675B0}"/>
              </a:ext>
            </a:extLst>
          </p:cNvPr>
          <p:cNvGraphicFramePr/>
          <p:nvPr>
            <p:extLst>
              <p:ext uri="{D42A27DB-BD31-4B8C-83A1-F6EECF244321}">
                <p14:modId xmlns:p14="http://schemas.microsoft.com/office/powerpoint/2010/main" val="110426837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6001B80-5FE0-4D6C-AE29-B7CCA82DE89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92BDB399-3905-9F0E-83FD-27B98493D68A}"/>
              </a:ext>
            </a:extLst>
          </p:cNvPr>
          <p:cNvSpPr txBox="1"/>
          <p:nvPr/>
        </p:nvSpPr>
        <p:spPr>
          <a:xfrm>
            <a:off x="2252010" y="862836"/>
            <a:ext cx="4611328" cy="1477328"/>
          </a:xfrm>
          <a:prstGeom prst="rect">
            <a:avLst/>
          </a:prstGeom>
          <a:solidFill>
            <a:schemeClr val="accent1"/>
          </a:solidFill>
        </p:spPr>
        <p:txBody>
          <a:bodyPr wrap="square">
            <a:spAutoFit/>
          </a:bodyPr>
          <a:lstStyle/>
          <a:p>
            <a:r>
              <a:rPr lang="en-US" dirty="0">
                <a:solidFill>
                  <a:schemeClr val="bg1"/>
                </a:solidFill>
              </a:rPr>
              <a:t>You can also refer to a command from a certain number of lines, back in the bash history.</a:t>
            </a:r>
          </a:p>
          <a:p>
            <a:endParaRPr lang="en-US" dirty="0">
              <a:solidFill>
                <a:schemeClr val="bg1"/>
              </a:solidFill>
            </a:endParaRPr>
          </a:p>
          <a:p>
            <a:r>
              <a:rPr lang="en-US" dirty="0">
                <a:solidFill>
                  <a:schemeClr val="bg1"/>
                </a:solidFill>
              </a:rPr>
              <a:t>For example, !-3 would run the last 3th command.</a:t>
            </a:r>
            <a:endParaRPr lang="it-IT" dirty="0">
              <a:solidFill>
                <a:schemeClr val="bg1"/>
              </a:solidFill>
            </a:endParaRPr>
          </a:p>
        </p:txBody>
      </p:sp>
      <p:sp>
        <p:nvSpPr>
          <p:cNvPr id="9" name="CasellaDiTesto 8">
            <a:extLst>
              <a:ext uri="{FF2B5EF4-FFF2-40B4-BE49-F238E27FC236}">
                <a16:creationId xmlns:a16="http://schemas.microsoft.com/office/drawing/2014/main" id="{CE41CD42-2FEA-1F8F-784E-91FBF3E129FD}"/>
              </a:ext>
            </a:extLst>
          </p:cNvPr>
          <p:cNvSpPr txBox="1"/>
          <p:nvPr/>
        </p:nvSpPr>
        <p:spPr>
          <a:xfrm>
            <a:off x="2252010" y="2532678"/>
            <a:ext cx="4611328" cy="3970318"/>
          </a:xfrm>
          <a:prstGeom prst="rect">
            <a:avLst/>
          </a:prstGeom>
          <a:solidFill>
            <a:schemeClr val="accent1"/>
          </a:solidFill>
        </p:spPr>
        <p:txBody>
          <a:bodyPr wrap="square">
            <a:spAutoFit/>
          </a:bodyPr>
          <a:lstStyle/>
          <a:p>
            <a:r>
              <a:rPr lang="en-US" b="1" u="sng" dirty="0">
                <a:solidFill>
                  <a:schemeClr val="bg1"/>
                </a:solidFill>
              </a:rPr>
              <a:t>Control +P or up arrow </a:t>
            </a:r>
            <a:r>
              <a:rPr lang="en-US" dirty="0">
                <a:solidFill>
                  <a:schemeClr val="bg1"/>
                </a:solidFill>
              </a:rPr>
              <a:t>are used to go to the previous command in the command history; press the shortcut multiple times to walk back through the history</a:t>
            </a:r>
          </a:p>
          <a:p>
            <a:endParaRPr lang="en-US" dirty="0">
              <a:solidFill>
                <a:schemeClr val="bg1"/>
              </a:solidFill>
            </a:endParaRPr>
          </a:p>
          <a:p>
            <a:r>
              <a:rPr lang="en-US" b="1" u="sng" dirty="0">
                <a:solidFill>
                  <a:schemeClr val="bg1"/>
                </a:solidFill>
              </a:rPr>
              <a:t>control +N or down arrow </a:t>
            </a:r>
            <a:r>
              <a:rPr lang="en-US" dirty="0">
                <a:solidFill>
                  <a:schemeClr val="bg1"/>
                </a:solidFill>
              </a:rPr>
              <a:t>will go to the next command in the command history; press the shortcut multiple times to walk forward through the history.</a:t>
            </a:r>
          </a:p>
          <a:p>
            <a:endParaRPr lang="en-US" dirty="0">
              <a:solidFill>
                <a:schemeClr val="bg1"/>
              </a:solidFill>
            </a:endParaRPr>
          </a:p>
          <a:p>
            <a:r>
              <a:rPr lang="en-US" dirty="0">
                <a:solidFill>
                  <a:schemeClr val="bg1"/>
                </a:solidFill>
              </a:rPr>
              <a:t>Bash also has a recall mode you can use to search for commands you've previously run; press </a:t>
            </a:r>
            <a:r>
              <a:rPr lang="en-US" b="1" u="sng" dirty="0">
                <a:solidFill>
                  <a:schemeClr val="bg1"/>
                </a:solidFill>
              </a:rPr>
              <a:t>control +R</a:t>
            </a:r>
            <a:r>
              <a:rPr lang="en-US" b="1" dirty="0">
                <a:solidFill>
                  <a:schemeClr val="bg1"/>
                </a:solidFill>
              </a:rPr>
              <a:t> </a:t>
            </a:r>
            <a:r>
              <a:rPr lang="en-US" dirty="0">
                <a:solidFill>
                  <a:schemeClr val="bg1"/>
                </a:solidFill>
              </a:rPr>
              <a:t>and the start typing a command to search your Bash history for it.</a:t>
            </a:r>
          </a:p>
        </p:txBody>
      </p:sp>
      <p:sp>
        <p:nvSpPr>
          <p:cNvPr id="11" name="CasellaDiTesto 10">
            <a:extLst>
              <a:ext uri="{FF2B5EF4-FFF2-40B4-BE49-F238E27FC236}">
                <a16:creationId xmlns:a16="http://schemas.microsoft.com/office/drawing/2014/main" id="{E5629572-C4AF-F269-60FE-478C7A5B9BD9}"/>
              </a:ext>
            </a:extLst>
          </p:cNvPr>
          <p:cNvSpPr txBox="1"/>
          <p:nvPr/>
        </p:nvSpPr>
        <p:spPr>
          <a:xfrm>
            <a:off x="3779912" y="4056172"/>
            <a:ext cx="4611328" cy="923330"/>
          </a:xfrm>
          <a:prstGeom prst="rect">
            <a:avLst/>
          </a:prstGeom>
          <a:solidFill>
            <a:schemeClr val="accent3"/>
          </a:solidFill>
        </p:spPr>
        <p:txBody>
          <a:bodyPr wrap="square">
            <a:spAutoFit/>
          </a:bodyPr>
          <a:lstStyle/>
          <a:p>
            <a:r>
              <a:rPr lang="en-US" b="1" dirty="0">
                <a:solidFill>
                  <a:schemeClr val="bg1"/>
                </a:solidFill>
              </a:rPr>
              <a:t>IF I do not want to run the command and I'm pressing </a:t>
            </a:r>
            <a:r>
              <a:rPr lang="en-US" b="1" u="sng" dirty="0">
                <a:solidFill>
                  <a:schemeClr val="bg1"/>
                </a:solidFill>
              </a:rPr>
              <a:t>control +G </a:t>
            </a:r>
            <a:r>
              <a:rPr lang="en-US" b="1" dirty="0">
                <a:solidFill>
                  <a:schemeClr val="bg1"/>
                </a:solidFill>
              </a:rPr>
              <a:t>to leave the history searching mode and clear the line.</a:t>
            </a:r>
            <a:endParaRPr lang="it-IT" b="1" dirty="0">
              <a:solidFill>
                <a:schemeClr val="bg1"/>
              </a:solidFill>
            </a:endParaRPr>
          </a:p>
        </p:txBody>
      </p:sp>
      <p:sp>
        <p:nvSpPr>
          <p:cNvPr id="13" name="CasellaDiTesto 12">
            <a:extLst>
              <a:ext uri="{FF2B5EF4-FFF2-40B4-BE49-F238E27FC236}">
                <a16:creationId xmlns:a16="http://schemas.microsoft.com/office/drawing/2014/main" id="{182A0C2D-99F7-2026-ED4E-7583CB4F19A4}"/>
              </a:ext>
            </a:extLst>
          </p:cNvPr>
          <p:cNvSpPr txBox="1"/>
          <p:nvPr/>
        </p:nvSpPr>
        <p:spPr>
          <a:xfrm>
            <a:off x="811188" y="1089717"/>
            <a:ext cx="4611328" cy="1754326"/>
          </a:xfrm>
          <a:prstGeom prst="rect">
            <a:avLst/>
          </a:prstGeom>
          <a:solidFill>
            <a:schemeClr val="accent3"/>
          </a:solidFill>
        </p:spPr>
        <p:txBody>
          <a:bodyPr wrap="square">
            <a:spAutoFit/>
          </a:bodyPr>
          <a:lstStyle/>
          <a:p>
            <a:r>
              <a:rPr lang="en-US" dirty="0">
                <a:solidFill>
                  <a:schemeClr val="bg1"/>
                </a:solidFill>
              </a:rPr>
              <a:t>There may come a time when you want to remove some or all the commands in your history.</a:t>
            </a:r>
          </a:p>
          <a:p>
            <a:endParaRPr lang="en-US" dirty="0">
              <a:solidFill>
                <a:schemeClr val="bg1"/>
              </a:solidFill>
            </a:endParaRPr>
          </a:p>
          <a:p>
            <a:r>
              <a:rPr lang="en-US" dirty="0">
                <a:solidFill>
                  <a:schemeClr val="bg1"/>
                </a:solidFill>
              </a:rPr>
              <a:t>If you want to delete a particular command enter </a:t>
            </a:r>
            <a:r>
              <a:rPr lang="en-US" b="1" u="sng" dirty="0">
                <a:solidFill>
                  <a:schemeClr val="bg1"/>
                </a:solidFill>
              </a:rPr>
              <a:t>history - d and the line number</a:t>
            </a:r>
            <a:r>
              <a:rPr lang="en-US" dirty="0">
                <a:solidFill>
                  <a:schemeClr val="bg1"/>
                </a:solidFill>
              </a:rPr>
              <a:t>.</a:t>
            </a:r>
            <a:endParaRPr lang="it-IT" dirty="0">
              <a:solidFill>
                <a:schemeClr val="bg1"/>
              </a:solidFill>
            </a:endParaRPr>
          </a:p>
        </p:txBody>
      </p:sp>
      <p:sp>
        <p:nvSpPr>
          <p:cNvPr id="15" name="CasellaDiTesto 14">
            <a:extLst>
              <a:ext uri="{FF2B5EF4-FFF2-40B4-BE49-F238E27FC236}">
                <a16:creationId xmlns:a16="http://schemas.microsoft.com/office/drawing/2014/main" id="{DEF1F5B3-8DEF-4DED-B676-80AD014237B4}"/>
              </a:ext>
            </a:extLst>
          </p:cNvPr>
          <p:cNvSpPr txBox="1"/>
          <p:nvPr/>
        </p:nvSpPr>
        <p:spPr>
          <a:xfrm>
            <a:off x="669242" y="5048751"/>
            <a:ext cx="4611328" cy="923330"/>
          </a:xfrm>
          <a:prstGeom prst="rect">
            <a:avLst/>
          </a:prstGeom>
          <a:solidFill>
            <a:schemeClr val="accent3"/>
          </a:solidFill>
        </p:spPr>
        <p:txBody>
          <a:bodyPr wrap="square">
            <a:spAutoFit/>
          </a:bodyPr>
          <a:lstStyle/>
          <a:p>
            <a:r>
              <a:rPr lang="en-US" dirty="0">
                <a:solidFill>
                  <a:schemeClr val="bg1"/>
                </a:solidFill>
              </a:rPr>
              <a:t>To clear the entire content of the history file, execute </a:t>
            </a:r>
            <a:r>
              <a:rPr lang="en-US" b="1" u="sng" dirty="0">
                <a:solidFill>
                  <a:schemeClr val="bg1"/>
                </a:solidFill>
              </a:rPr>
              <a:t>history -c</a:t>
            </a:r>
            <a:r>
              <a:rPr lang="en-US" dirty="0">
                <a:solidFill>
                  <a:schemeClr val="bg1"/>
                </a:solidFill>
              </a:rPr>
              <a:t>. The entire history was removed</a:t>
            </a:r>
          </a:p>
        </p:txBody>
      </p:sp>
      <p:sp>
        <p:nvSpPr>
          <p:cNvPr id="17" name="CasellaDiTesto 16">
            <a:extLst>
              <a:ext uri="{FF2B5EF4-FFF2-40B4-BE49-F238E27FC236}">
                <a16:creationId xmlns:a16="http://schemas.microsoft.com/office/drawing/2014/main" id="{71783077-6ED8-87BC-D06C-2EA3EBF5C3B2}"/>
              </a:ext>
            </a:extLst>
          </p:cNvPr>
          <p:cNvSpPr txBox="1"/>
          <p:nvPr/>
        </p:nvSpPr>
        <p:spPr>
          <a:xfrm>
            <a:off x="2383136" y="1243968"/>
            <a:ext cx="4611328" cy="4524315"/>
          </a:xfrm>
          <a:prstGeom prst="rect">
            <a:avLst/>
          </a:prstGeom>
          <a:solidFill>
            <a:srgbClr val="FFFF00"/>
          </a:solidFill>
        </p:spPr>
        <p:txBody>
          <a:bodyPr wrap="square">
            <a:spAutoFit/>
          </a:bodyPr>
          <a:lstStyle/>
          <a:p>
            <a:r>
              <a:rPr lang="en-US" dirty="0"/>
              <a:t>I have a small work assignment for you.</a:t>
            </a:r>
          </a:p>
          <a:p>
            <a:endParaRPr lang="en-US" dirty="0"/>
          </a:p>
          <a:p>
            <a:r>
              <a:rPr lang="en-US" dirty="0"/>
              <a:t>The command history is a very powerful feature of Bash and using it efficiently saves you a lot of time.</a:t>
            </a:r>
          </a:p>
          <a:p>
            <a:endParaRPr lang="en-US" dirty="0"/>
          </a:p>
          <a:p>
            <a:r>
              <a:rPr lang="en-US" dirty="0"/>
              <a:t>However, there are moments when you want to run a command without saving it to history; let's suppose you want to copy or view a file you are not supposed to, connect to another machine you are not allowed and so on.</a:t>
            </a:r>
          </a:p>
          <a:p>
            <a:endParaRPr lang="en-US" dirty="0"/>
          </a:p>
          <a:p>
            <a:r>
              <a:rPr lang="en-US" dirty="0"/>
              <a:t>How can you run the command without leaving any trace?</a:t>
            </a:r>
          </a:p>
          <a:p>
            <a:endParaRPr lang="en-US" dirty="0"/>
          </a:p>
          <a:p>
            <a:r>
              <a:rPr lang="en-US" dirty="0"/>
              <a:t>Think about it!</a:t>
            </a:r>
            <a:endParaRPr lang="it-IT" dirty="0"/>
          </a:p>
        </p:txBody>
      </p:sp>
    </p:spTree>
    <p:extLst>
      <p:ext uri="{BB962C8B-B14F-4D97-AF65-F5344CB8AC3E}">
        <p14:creationId xmlns:p14="http://schemas.microsoft.com/office/powerpoint/2010/main" val="312175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14C71-4332-2368-AEAD-5A22E7DDAD8D}"/>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144095BD-7D8C-64A3-F5DB-50DEA5E4467F}"/>
              </a:ext>
            </a:extLst>
          </p:cNvPr>
          <p:cNvGraphicFramePr/>
          <p:nvPr>
            <p:extLst>
              <p:ext uri="{D42A27DB-BD31-4B8C-83A1-F6EECF244321}">
                <p14:modId xmlns:p14="http://schemas.microsoft.com/office/powerpoint/2010/main" val="371585031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AC0CB96-C0CF-76ED-9D66-0386FB7E7B9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D86549C8-66DA-43DE-5273-53767F999885}"/>
              </a:ext>
            </a:extLst>
          </p:cNvPr>
          <p:cNvPicPr>
            <a:picLocks noChangeAspect="1"/>
          </p:cNvPicPr>
          <p:nvPr/>
        </p:nvPicPr>
        <p:blipFill>
          <a:blip r:embed="rId7"/>
          <a:stretch>
            <a:fillRect/>
          </a:stretch>
        </p:blipFill>
        <p:spPr>
          <a:xfrm>
            <a:off x="2464037" y="969172"/>
            <a:ext cx="3620131" cy="5888828"/>
          </a:xfrm>
          <a:prstGeom prst="rect">
            <a:avLst/>
          </a:prstGeom>
        </p:spPr>
      </p:pic>
    </p:spTree>
    <p:extLst>
      <p:ext uri="{BB962C8B-B14F-4D97-AF65-F5344CB8AC3E}">
        <p14:creationId xmlns:p14="http://schemas.microsoft.com/office/powerpoint/2010/main" val="379270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401C2-39AC-DF28-C3BA-C7730EDFE8E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E428281-51A5-4749-E89A-ECA40992D1E8}"/>
              </a:ext>
            </a:extLst>
          </p:cNvPr>
          <p:cNvGraphicFramePr/>
          <p:nvPr>
            <p:extLst>
              <p:ext uri="{D42A27DB-BD31-4B8C-83A1-F6EECF244321}">
                <p14:modId xmlns:p14="http://schemas.microsoft.com/office/powerpoint/2010/main" val="227346517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380004E-9AF1-F496-5AD4-1C794E94319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E8A0BAE8-B1DE-107A-1E28-5E3C02161DBE}"/>
              </a:ext>
            </a:extLst>
          </p:cNvPr>
          <p:cNvPicPr>
            <a:picLocks noChangeAspect="1"/>
          </p:cNvPicPr>
          <p:nvPr/>
        </p:nvPicPr>
        <p:blipFill>
          <a:blip r:embed="rId7"/>
          <a:stretch>
            <a:fillRect/>
          </a:stretch>
        </p:blipFill>
        <p:spPr>
          <a:xfrm>
            <a:off x="395536" y="867615"/>
            <a:ext cx="8634208" cy="3520745"/>
          </a:xfrm>
          <a:prstGeom prst="rect">
            <a:avLst/>
          </a:prstGeom>
        </p:spPr>
      </p:pic>
      <p:sp>
        <p:nvSpPr>
          <p:cNvPr id="6" name="CasellaDiTesto 5">
            <a:extLst>
              <a:ext uri="{FF2B5EF4-FFF2-40B4-BE49-F238E27FC236}">
                <a16:creationId xmlns:a16="http://schemas.microsoft.com/office/drawing/2014/main" id="{7D5ADD36-7CDA-06E7-B14E-BAABEFA98579}"/>
              </a:ext>
            </a:extLst>
          </p:cNvPr>
          <p:cNvSpPr txBox="1"/>
          <p:nvPr/>
        </p:nvSpPr>
        <p:spPr>
          <a:xfrm>
            <a:off x="2227007" y="1169301"/>
            <a:ext cx="4611328" cy="3970318"/>
          </a:xfrm>
          <a:prstGeom prst="rect">
            <a:avLst/>
          </a:prstGeom>
          <a:solidFill>
            <a:schemeClr val="accent1"/>
          </a:solidFill>
        </p:spPr>
        <p:txBody>
          <a:bodyPr wrap="square">
            <a:spAutoFit/>
          </a:bodyPr>
          <a:lstStyle/>
          <a:p>
            <a:r>
              <a:rPr lang="en-US" dirty="0">
                <a:solidFill>
                  <a:schemeClr val="bg1"/>
                </a:solidFill>
              </a:rPr>
              <a:t>The root account is the most privileged on the system and has absolute power over it. Among its privileges are: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ability to run any command or to access any file on the system.</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installing a new software or updating the existing ones</a:t>
            </a:r>
          </a:p>
          <a:p>
            <a:pPr marL="285750" indent="-285750">
              <a:buFont typeface="Arial" panose="020B0604020202020204" pitchFamily="34" charset="0"/>
              <a:buChar char="•"/>
            </a:pPr>
            <a:r>
              <a:rPr lang="en-US" dirty="0">
                <a:solidFill>
                  <a:schemeClr val="bg1"/>
                </a:solidFill>
              </a:rPr>
              <a:t>setting up the network, changing the ownership of files</a:t>
            </a:r>
          </a:p>
          <a:p>
            <a:pPr marL="285750" indent="-285750">
              <a:buFont typeface="Arial" panose="020B0604020202020204" pitchFamily="34" charset="0"/>
              <a:buChar char="•"/>
            </a:pPr>
            <a:r>
              <a:rPr lang="en-US" dirty="0">
                <a:solidFill>
                  <a:schemeClr val="bg1"/>
                </a:solidFill>
              </a:rPr>
              <a:t>managing other users accounts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administering any service that's running.</a:t>
            </a:r>
            <a:endParaRPr lang="it-IT" dirty="0">
              <a:solidFill>
                <a:schemeClr val="bg1"/>
              </a:solidFill>
            </a:endParaRPr>
          </a:p>
        </p:txBody>
      </p:sp>
      <p:sp>
        <p:nvSpPr>
          <p:cNvPr id="9" name="CasellaDiTesto 8">
            <a:extLst>
              <a:ext uri="{FF2B5EF4-FFF2-40B4-BE49-F238E27FC236}">
                <a16:creationId xmlns:a16="http://schemas.microsoft.com/office/drawing/2014/main" id="{7D2B9106-D08D-849E-61BB-D6C52F7D71E9}"/>
              </a:ext>
            </a:extLst>
          </p:cNvPr>
          <p:cNvSpPr txBox="1"/>
          <p:nvPr/>
        </p:nvSpPr>
        <p:spPr>
          <a:xfrm>
            <a:off x="3779912" y="3026161"/>
            <a:ext cx="4611328" cy="3139321"/>
          </a:xfrm>
          <a:prstGeom prst="rect">
            <a:avLst/>
          </a:prstGeom>
          <a:solidFill>
            <a:srgbClr val="FFFF00"/>
          </a:solidFill>
        </p:spPr>
        <p:txBody>
          <a:bodyPr wrap="square">
            <a:spAutoFit/>
          </a:bodyPr>
          <a:lstStyle/>
          <a:p>
            <a:r>
              <a:rPr lang="en-US" dirty="0">
                <a:solidFill>
                  <a:schemeClr val="bg2">
                    <a:lumMod val="10000"/>
                  </a:schemeClr>
                </a:solidFill>
              </a:rPr>
              <a:t>Because the root is so powerful, it's not recommended to use it for ordinary tasks such as browsing the web, writing e-mails or documents.</a:t>
            </a:r>
          </a:p>
          <a:p>
            <a:endParaRPr lang="en-US" dirty="0">
              <a:solidFill>
                <a:schemeClr val="bg2">
                  <a:lumMod val="10000"/>
                </a:schemeClr>
              </a:solidFill>
            </a:endParaRPr>
          </a:p>
          <a:p>
            <a:r>
              <a:rPr lang="en-US" dirty="0">
                <a:solidFill>
                  <a:schemeClr val="bg2">
                    <a:lumMod val="10000"/>
                  </a:schemeClr>
                </a:solidFill>
              </a:rPr>
              <a:t>Even a simple mistake, like, for example, a mistyped command can cause problems to the entire system.</a:t>
            </a:r>
          </a:p>
          <a:p>
            <a:endParaRPr lang="en-US" dirty="0">
              <a:solidFill>
                <a:schemeClr val="bg2">
                  <a:lumMod val="10000"/>
                </a:schemeClr>
              </a:solidFill>
            </a:endParaRPr>
          </a:p>
          <a:p>
            <a:r>
              <a:rPr lang="en-US" dirty="0">
                <a:solidFill>
                  <a:schemeClr val="bg2">
                    <a:lumMod val="10000"/>
                  </a:schemeClr>
                </a:solidFill>
              </a:rPr>
              <a:t>So for ordinary tasks, it's highly recommended to use a normal user account.</a:t>
            </a:r>
            <a:endParaRPr lang="it-IT" dirty="0">
              <a:solidFill>
                <a:schemeClr val="bg2">
                  <a:lumMod val="10000"/>
                </a:schemeClr>
              </a:solidFill>
            </a:endParaRPr>
          </a:p>
        </p:txBody>
      </p:sp>
      <p:sp>
        <p:nvSpPr>
          <p:cNvPr id="11" name="CasellaDiTesto 10">
            <a:extLst>
              <a:ext uri="{FF2B5EF4-FFF2-40B4-BE49-F238E27FC236}">
                <a16:creationId xmlns:a16="http://schemas.microsoft.com/office/drawing/2014/main" id="{71B2A4D1-41CD-53F1-E0B1-E982DF3FD6BB}"/>
              </a:ext>
            </a:extLst>
          </p:cNvPr>
          <p:cNvSpPr txBox="1"/>
          <p:nvPr/>
        </p:nvSpPr>
        <p:spPr>
          <a:xfrm>
            <a:off x="467544" y="3103376"/>
            <a:ext cx="4611328" cy="2585323"/>
          </a:xfrm>
          <a:prstGeom prst="rect">
            <a:avLst/>
          </a:prstGeom>
          <a:solidFill>
            <a:schemeClr val="tx2"/>
          </a:solidFill>
        </p:spPr>
        <p:txBody>
          <a:bodyPr wrap="square">
            <a:spAutoFit/>
          </a:bodyPr>
          <a:lstStyle/>
          <a:p>
            <a:r>
              <a:rPr lang="en-US" dirty="0">
                <a:solidFill>
                  <a:schemeClr val="bg1"/>
                </a:solidFill>
              </a:rPr>
              <a:t>On many Linux distributions like those based on Debian or Ubuntu the direct logging in as root is prohibited.</a:t>
            </a:r>
          </a:p>
          <a:p>
            <a:endParaRPr lang="en-US" dirty="0">
              <a:solidFill>
                <a:schemeClr val="bg1"/>
              </a:solidFill>
            </a:endParaRPr>
          </a:p>
          <a:p>
            <a:r>
              <a:rPr lang="en-US" dirty="0">
                <a:solidFill>
                  <a:schemeClr val="bg1"/>
                </a:solidFill>
              </a:rPr>
              <a:t>Let’s see how to gain root access in the terminal!</a:t>
            </a:r>
          </a:p>
          <a:p>
            <a:endParaRPr lang="en-US" dirty="0">
              <a:solidFill>
                <a:schemeClr val="bg1"/>
              </a:solidFill>
            </a:endParaRPr>
          </a:p>
          <a:p>
            <a:r>
              <a:rPr lang="en-US" dirty="0">
                <a:solidFill>
                  <a:schemeClr val="bg1"/>
                </a:solidFill>
              </a:rPr>
              <a:t>There are more approaches and I'll show you all of them.</a:t>
            </a:r>
            <a:endParaRPr lang="it-IT" dirty="0">
              <a:solidFill>
                <a:schemeClr val="bg1"/>
              </a:solidFill>
            </a:endParaRPr>
          </a:p>
        </p:txBody>
      </p:sp>
      <p:pic>
        <p:nvPicPr>
          <p:cNvPr id="13" name="Immagine 12">
            <a:extLst>
              <a:ext uri="{FF2B5EF4-FFF2-40B4-BE49-F238E27FC236}">
                <a16:creationId xmlns:a16="http://schemas.microsoft.com/office/drawing/2014/main" id="{C6F72FAD-D8CD-732D-3703-50938198A0F6}"/>
              </a:ext>
            </a:extLst>
          </p:cNvPr>
          <p:cNvPicPr>
            <a:picLocks noChangeAspect="1"/>
          </p:cNvPicPr>
          <p:nvPr/>
        </p:nvPicPr>
        <p:blipFill>
          <a:blip r:embed="rId8"/>
          <a:stretch>
            <a:fillRect/>
          </a:stretch>
        </p:blipFill>
        <p:spPr>
          <a:xfrm>
            <a:off x="899591" y="980728"/>
            <a:ext cx="7483425" cy="5400600"/>
          </a:xfrm>
          <a:prstGeom prst="rect">
            <a:avLst/>
          </a:prstGeom>
        </p:spPr>
      </p:pic>
      <p:sp>
        <p:nvSpPr>
          <p:cNvPr id="14" name="Ovale 13">
            <a:extLst>
              <a:ext uri="{FF2B5EF4-FFF2-40B4-BE49-F238E27FC236}">
                <a16:creationId xmlns:a16="http://schemas.microsoft.com/office/drawing/2014/main" id="{754DAF94-F1CF-FB2B-DBF6-CFF774E1AD95}"/>
              </a:ext>
            </a:extLst>
          </p:cNvPr>
          <p:cNvSpPr/>
          <p:nvPr/>
        </p:nvSpPr>
        <p:spPr>
          <a:xfrm>
            <a:off x="2627784" y="1470828"/>
            <a:ext cx="1080120" cy="236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80BB99AA-B274-00A5-FA15-20D9E4B20B6F}"/>
              </a:ext>
            </a:extLst>
          </p:cNvPr>
          <p:cNvSpPr/>
          <p:nvPr/>
        </p:nvSpPr>
        <p:spPr>
          <a:xfrm>
            <a:off x="3510519" y="1646773"/>
            <a:ext cx="1080120" cy="2985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33428DE9-241E-8235-CC83-C104EEE1439B}"/>
              </a:ext>
            </a:extLst>
          </p:cNvPr>
          <p:cNvSpPr/>
          <p:nvPr/>
        </p:nvSpPr>
        <p:spPr>
          <a:xfrm>
            <a:off x="905908" y="169425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llout: linea con bordo e barra in risalto 16">
            <a:extLst>
              <a:ext uri="{FF2B5EF4-FFF2-40B4-BE49-F238E27FC236}">
                <a16:creationId xmlns:a16="http://schemas.microsoft.com/office/drawing/2014/main" id="{76BA6E63-28D7-11F2-BA85-B59C07B81BBE}"/>
              </a:ext>
            </a:extLst>
          </p:cNvPr>
          <p:cNvSpPr/>
          <p:nvPr/>
        </p:nvSpPr>
        <p:spPr>
          <a:xfrm>
            <a:off x="3609212" y="3789040"/>
            <a:ext cx="1541668" cy="1598132"/>
          </a:xfrm>
          <a:prstGeom prst="accentBorderCallout1">
            <a:avLst>
              <a:gd name="adj1" fmla="val 18750"/>
              <a:gd name="adj2" fmla="val -8333"/>
              <a:gd name="adj3" fmla="val -134209"/>
              <a:gd name="adj4" fmla="val -3769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Superuser</a:t>
            </a:r>
            <a:r>
              <a:rPr lang="it-IT" dirty="0"/>
              <a:t> do</a:t>
            </a:r>
          </a:p>
        </p:txBody>
      </p:sp>
      <p:sp>
        <p:nvSpPr>
          <p:cNvPr id="18" name="Ovale 17">
            <a:extLst>
              <a:ext uri="{FF2B5EF4-FFF2-40B4-BE49-F238E27FC236}">
                <a16:creationId xmlns:a16="http://schemas.microsoft.com/office/drawing/2014/main" id="{1EB5412D-D2E4-D6D7-498A-963AED370480}"/>
              </a:ext>
            </a:extLst>
          </p:cNvPr>
          <p:cNvSpPr/>
          <p:nvPr/>
        </p:nvSpPr>
        <p:spPr>
          <a:xfrm>
            <a:off x="423528" y="3047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llout: linea con bordo e barra in risalto 18">
            <a:extLst>
              <a:ext uri="{FF2B5EF4-FFF2-40B4-BE49-F238E27FC236}">
                <a16:creationId xmlns:a16="http://schemas.microsoft.com/office/drawing/2014/main" id="{9998CAC1-54CB-903E-890B-FCF2181103F5}"/>
              </a:ext>
            </a:extLst>
          </p:cNvPr>
          <p:cNvSpPr/>
          <p:nvPr/>
        </p:nvSpPr>
        <p:spPr>
          <a:xfrm>
            <a:off x="5337167" y="3689565"/>
            <a:ext cx="1541668" cy="1598132"/>
          </a:xfrm>
          <a:prstGeom prst="accentBorderCallout1">
            <a:avLst>
              <a:gd name="adj1" fmla="val 18750"/>
              <a:gd name="adj2" fmla="val -8333"/>
              <a:gd name="adj3" fmla="val -127441"/>
              <a:gd name="adj4" fmla="val -1231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Substitute</a:t>
            </a:r>
            <a:r>
              <a:rPr lang="it-IT" dirty="0"/>
              <a:t> user</a:t>
            </a:r>
          </a:p>
        </p:txBody>
      </p:sp>
      <p:sp>
        <p:nvSpPr>
          <p:cNvPr id="20" name="Callout: linea con bordo e barra in risalto 19">
            <a:extLst>
              <a:ext uri="{FF2B5EF4-FFF2-40B4-BE49-F238E27FC236}">
                <a16:creationId xmlns:a16="http://schemas.microsoft.com/office/drawing/2014/main" id="{7690BA11-3515-BF91-038C-2B6F2C785190}"/>
              </a:ext>
            </a:extLst>
          </p:cNvPr>
          <p:cNvSpPr/>
          <p:nvPr/>
        </p:nvSpPr>
        <p:spPr>
          <a:xfrm>
            <a:off x="6427877" y="2644123"/>
            <a:ext cx="2530196" cy="3860981"/>
          </a:xfrm>
          <a:prstGeom prst="accentBorderCallout1">
            <a:avLst>
              <a:gd name="adj1" fmla="val 18750"/>
              <a:gd name="adj2" fmla="val -8333"/>
              <a:gd name="adj3" fmla="val -21093"/>
              <a:gd name="adj4" fmla="val -935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u="sng" dirty="0"/>
              <a:t>Note that this is not the root password, it's the non privileged users password that run the command.</a:t>
            </a:r>
          </a:p>
          <a:p>
            <a:r>
              <a:rPr lang="en-US" dirty="0"/>
              <a:t>I'm entering the password, and if the password is right and the user is part of a specific group which</a:t>
            </a:r>
          </a:p>
          <a:p>
            <a:r>
              <a:rPr lang="en-US" dirty="0"/>
              <a:t>is called </a:t>
            </a:r>
            <a:r>
              <a:rPr lang="en-US" dirty="0" err="1"/>
              <a:t>sudo</a:t>
            </a:r>
            <a:r>
              <a:rPr lang="en-US" dirty="0"/>
              <a:t> on Ubuntu and wheel on </a:t>
            </a:r>
            <a:r>
              <a:rPr lang="en-US" dirty="0" err="1"/>
              <a:t>CentOs</a:t>
            </a:r>
            <a:endParaRPr lang="en-US" dirty="0"/>
          </a:p>
          <a:p>
            <a:pPr algn="ctr"/>
            <a:endParaRPr lang="it-IT" dirty="0"/>
          </a:p>
        </p:txBody>
      </p:sp>
      <p:pic>
        <p:nvPicPr>
          <p:cNvPr id="22" name="Immagine 21">
            <a:extLst>
              <a:ext uri="{FF2B5EF4-FFF2-40B4-BE49-F238E27FC236}">
                <a16:creationId xmlns:a16="http://schemas.microsoft.com/office/drawing/2014/main" id="{8C211916-8A42-245E-F940-D9E4CA5C4EA4}"/>
              </a:ext>
            </a:extLst>
          </p:cNvPr>
          <p:cNvPicPr>
            <a:picLocks noChangeAspect="1"/>
          </p:cNvPicPr>
          <p:nvPr/>
        </p:nvPicPr>
        <p:blipFill>
          <a:blip r:embed="rId9"/>
          <a:stretch>
            <a:fillRect/>
          </a:stretch>
        </p:blipFill>
        <p:spPr>
          <a:xfrm>
            <a:off x="3643769" y="1923455"/>
            <a:ext cx="541067" cy="198137"/>
          </a:xfrm>
          <a:prstGeom prst="rect">
            <a:avLst/>
          </a:prstGeom>
        </p:spPr>
      </p:pic>
      <p:pic>
        <p:nvPicPr>
          <p:cNvPr id="24" name="Immagine 23">
            <a:extLst>
              <a:ext uri="{FF2B5EF4-FFF2-40B4-BE49-F238E27FC236}">
                <a16:creationId xmlns:a16="http://schemas.microsoft.com/office/drawing/2014/main" id="{7D6914D8-4F72-3C3B-02F5-A8533E7C06C7}"/>
              </a:ext>
            </a:extLst>
          </p:cNvPr>
          <p:cNvPicPr>
            <a:picLocks noChangeAspect="1"/>
          </p:cNvPicPr>
          <p:nvPr/>
        </p:nvPicPr>
        <p:blipFill>
          <a:blip r:embed="rId10"/>
          <a:stretch>
            <a:fillRect/>
          </a:stretch>
        </p:blipFill>
        <p:spPr>
          <a:xfrm>
            <a:off x="909422" y="2158422"/>
            <a:ext cx="3463327" cy="566212"/>
          </a:xfrm>
          <a:prstGeom prst="rect">
            <a:avLst/>
          </a:prstGeom>
        </p:spPr>
      </p:pic>
    </p:spTree>
    <p:extLst>
      <p:ext uri="{BB962C8B-B14F-4D97-AF65-F5344CB8AC3E}">
        <p14:creationId xmlns:p14="http://schemas.microsoft.com/office/powerpoint/2010/main" val="42766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1" grpId="0" animBg="1"/>
      <p:bldP spid="14" grpId="0" animBg="1"/>
      <p:bldP spid="15" grpId="0" animBg="1"/>
      <p:bldP spid="16" grpId="0" animBg="1"/>
      <p:bldP spid="17" grpId="0" animBg="1"/>
      <p:bldP spid="17" grpId="1" animBg="1"/>
      <p:bldP spid="18" grpId="0" animBg="1"/>
      <p:bldP spid="19" grpId="0" animBg="1"/>
      <p:bldP spid="19" grpId="1"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8EBF-DF93-86CA-978A-99520F1A28B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E6FF256F-D244-1C73-E12E-7E9B62C18615}"/>
              </a:ext>
            </a:extLst>
          </p:cNvPr>
          <p:cNvGraphicFramePr/>
          <p:nvPr>
            <p:extLst>
              <p:ext uri="{D42A27DB-BD31-4B8C-83A1-F6EECF244321}">
                <p14:modId xmlns:p14="http://schemas.microsoft.com/office/powerpoint/2010/main" val="1884418421"/>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C5875D0-E412-E698-E740-E9D33042FCD0}"/>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15E1242E-22CE-CFE5-A8B6-8BC9906A99E3}"/>
              </a:ext>
            </a:extLst>
          </p:cNvPr>
          <p:cNvPicPr>
            <a:picLocks noChangeAspect="1"/>
          </p:cNvPicPr>
          <p:nvPr/>
        </p:nvPicPr>
        <p:blipFill>
          <a:blip r:embed="rId7"/>
          <a:stretch>
            <a:fillRect/>
          </a:stretch>
        </p:blipFill>
        <p:spPr>
          <a:xfrm>
            <a:off x="1497063" y="1215198"/>
            <a:ext cx="6149873" cy="4427604"/>
          </a:xfrm>
          <a:prstGeom prst="rect">
            <a:avLst/>
          </a:prstGeom>
        </p:spPr>
      </p:pic>
      <p:sp>
        <p:nvSpPr>
          <p:cNvPr id="5" name="Ovale 4">
            <a:extLst>
              <a:ext uri="{FF2B5EF4-FFF2-40B4-BE49-F238E27FC236}">
                <a16:creationId xmlns:a16="http://schemas.microsoft.com/office/drawing/2014/main" id="{C0617B1C-2AA2-79FB-5D38-DA3EAE6365E2}"/>
              </a:ext>
            </a:extLst>
          </p:cNvPr>
          <p:cNvSpPr/>
          <p:nvPr/>
        </p:nvSpPr>
        <p:spPr>
          <a:xfrm>
            <a:off x="2771800" y="1556792"/>
            <a:ext cx="1080120" cy="263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99F90214-172C-645C-CC32-F84F87A342DE}"/>
              </a:ext>
            </a:extLst>
          </p:cNvPr>
          <p:cNvSpPr/>
          <p:nvPr/>
        </p:nvSpPr>
        <p:spPr>
          <a:xfrm>
            <a:off x="3545652" y="1953632"/>
            <a:ext cx="576064" cy="2635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llout: linea con bordo e barra in risalto 6">
            <a:extLst>
              <a:ext uri="{FF2B5EF4-FFF2-40B4-BE49-F238E27FC236}">
                <a16:creationId xmlns:a16="http://schemas.microsoft.com/office/drawing/2014/main" id="{A22C9B40-2864-DB91-F6A3-1D60B5241B09}"/>
              </a:ext>
            </a:extLst>
          </p:cNvPr>
          <p:cNvSpPr/>
          <p:nvPr/>
        </p:nvSpPr>
        <p:spPr>
          <a:xfrm>
            <a:off x="5652120" y="3356992"/>
            <a:ext cx="2160240" cy="2285810"/>
          </a:xfrm>
          <a:prstGeom prst="accentBorderCallout1">
            <a:avLst>
              <a:gd name="adj1" fmla="val 18750"/>
              <a:gd name="adj2" fmla="val -8333"/>
              <a:gd name="adj3" fmla="val -53269"/>
              <a:gd name="adj4" fmla="val -809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u="sng" dirty="0"/>
              <a:t>This command prints out the logged in user and the groups it belongs to. To log out, you type </a:t>
            </a:r>
            <a:r>
              <a:rPr lang="en-US" b="1" dirty="0">
                <a:solidFill>
                  <a:schemeClr val="bg1"/>
                </a:solidFill>
              </a:rPr>
              <a:t>exit or</a:t>
            </a:r>
          </a:p>
          <a:p>
            <a:r>
              <a:rPr lang="en-US" b="1" dirty="0">
                <a:solidFill>
                  <a:schemeClr val="bg1"/>
                </a:solidFill>
              </a:rPr>
              <a:t>press Ctrl + d.</a:t>
            </a:r>
          </a:p>
        </p:txBody>
      </p:sp>
      <p:pic>
        <p:nvPicPr>
          <p:cNvPr id="9" name="Immagine 8">
            <a:extLst>
              <a:ext uri="{FF2B5EF4-FFF2-40B4-BE49-F238E27FC236}">
                <a16:creationId xmlns:a16="http://schemas.microsoft.com/office/drawing/2014/main" id="{F9BEE9EA-5BB8-E518-0316-2AC9AD9EFF02}"/>
              </a:ext>
            </a:extLst>
          </p:cNvPr>
          <p:cNvPicPr>
            <a:picLocks noChangeAspect="1"/>
          </p:cNvPicPr>
          <p:nvPr/>
        </p:nvPicPr>
        <p:blipFill>
          <a:blip r:embed="rId8"/>
          <a:stretch>
            <a:fillRect/>
          </a:stretch>
        </p:blipFill>
        <p:spPr>
          <a:xfrm>
            <a:off x="3707904" y="2334143"/>
            <a:ext cx="457240" cy="152413"/>
          </a:xfrm>
          <a:prstGeom prst="rect">
            <a:avLst/>
          </a:prstGeom>
        </p:spPr>
      </p:pic>
      <p:sp>
        <p:nvSpPr>
          <p:cNvPr id="10" name="Ovale 9">
            <a:extLst>
              <a:ext uri="{FF2B5EF4-FFF2-40B4-BE49-F238E27FC236}">
                <a16:creationId xmlns:a16="http://schemas.microsoft.com/office/drawing/2014/main" id="{00CEFBCB-D07B-6270-7656-204333B9EE51}"/>
              </a:ext>
            </a:extLst>
          </p:cNvPr>
          <p:cNvSpPr/>
          <p:nvPr/>
        </p:nvSpPr>
        <p:spPr>
          <a:xfrm>
            <a:off x="3648492" y="2278578"/>
            <a:ext cx="576064" cy="2635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65D64354-989E-4D5F-6E51-1D96537EBCE4}"/>
              </a:ext>
            </a:extLst>
          </p:cNvPr>
          <p:cNvPicPr>
            <a:picLocks noChangeAspect="1"/>
          </p:cNvPicPr>
          <p:nvPr/>
        </p:nvPicPr>
        <p:blipFill>
          <a:blip r:embed="rId9"/>
          <a:stretch>
            <a:fillRect/>
          </a:stretch>
        </p:blipFill>
        <p:spPr>
          <a:xfrm>
            <a:off x="1497063" y="2486556"/>
            <a:ext cx="2423370" cy="137172"/>
          </a:xfrm>
          <a:prstGeom prst="rect">
            <a:avLst/>
          </a:prstGeom>
        </p:spPr>
      </p:pic>
      <p:sp>
        <p:nvSpPr>
          <p:cNvPr id="13" name="Ovale 12">
            <a:extLst>
              <a:ext uri="{FF2B5EF4-FFF2-40B4-BE49-F238E27FC236}">
                <a16:creationId xmlns:a16="http://schemas.microsoft.com/office/drawing/2014/main" id="{A1DA9090-6238-FCC1-75B7-5A69EFF1ED33}"/>
              </a:ext>
            </a:extLst>
          </p:cNvPr>
          <p:cNvSpPr/>
          <p:nvPr/>
        </p:nvSpPr>
        <p:spPr>
          <a:xfrm>
            <a:off x="3023827" y="2410349"/>
            <a:ext cx="956017" cy="263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927A3B87-239D-0377-DA39-9DB2EFDF6E1E}"/>
              </a:ext>
            </a:extLst>
          </p:cNvPr>
          <p:cNvPicPr>
            <a:picLocks noChangeAspect="1"/>
          </p:cNvPicPr>
          <p:nvPr/>
        </p:nvPicPr>
        <p:blipFill>
          <a:blip r:embed="rId10"/>
          <a:stretch>
            <a:fillRect/>
          </a:stretch>
        </p:blipFill>
        <p:spPr>
          <a:xfrm>
            <a:off x="1497063" y="2633560"/>
            <a:ext cx="1318374" cy="114310"/>
          </a:xfrm>
          <a:prstGeom prst="rect">
            <a:avLst/>
          </a:prstGeom>
        </p:spPr>
      </p:pic>
      <p:sp>
        <p:nvSpPr>
          <p:cNvPr id="16" name="Ovale 15">
            <a:extLst>
              <a:ext uri="{FF2B5EF4-FFF2-40B4-BE49-F238E27FC236}">
                <a16:creationId xmlns:a16="http://schemas.microsoft.com/office/drawing/2014/main" id="{1F36526A-1806-3191-B0E4-D5999F877175}"/>
              </a:ext>
            </a:extLst>
          </p:cNvPr>
          <p:cNvSpPr/>
          <p:nvPr/>
        </p:nvSpPr>
        <p:spPr>
          <a:xfrm>
            <a:off x="1331639" y="2558944"/>
            <a:ext cx="1692188" cy="263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llout: linea con bordo e barra in risalto 16">
            <a:extLst>
              <a:ext uri="{FF2B5EF4-FFF2-40B4-BE49-F238E27FC236}">
                <a16:creationId xmlns:a16="http://schemas.microsoft.com/office/drawing/2014/main" id="{F3D032DD-7B92-BA6E-C441-372B59158E8C}"/>
              </a:ext>
            </a:extLst>
          </p:cNvPr>
          <p:cNvSpPr/>
          <p:nvPr/>
        </p:nvSpPr>
        <p:spPr>
          <a:xfrm>
            <a:off x="4489288" y="4005064"/>
            <a:ext cx="3467088" cy="2285810"/>
          </a:xfrm>
          <a:prstGeom prst="accentBorderCallout1">
            <a:avLst>
              <a:gd name="adj1" fmla="val 18750"/>
              <a:gd name="adj2" fmla="val -8333"/>
              <a:gd name="adj3" fmla="val -52595"/>
              <a:gd name="adj4" fmla="val -5692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current working directory was changed to the root home directory.</a:t>
            </a:r>
          </a:p>
          <a:p>
            <a:r>
              <a:rPr lang="en-US" u="sng" dirty="0"/>
              <a:t>This executed all of the root users shall initialization scripts and set all environmental variables</a:t>
            </a:r>
          </a:p>
          <a:p>
            <a:r>
              <a:rPr lang="en-US" dirty="0"/>
              <a:t>as if the root user was logged into a fresh shell session.</a:t>
            </a:r>
          </a:p>
          <a:p>
            <a:endParaRPr lang="en-US" b="1" dirty="0">
              <a:solidFill>
                <a:schemeClr val="bg1"/>
              </a:solidFill>
            </a:endParaRPr>
          </a:p>
        </p:txBody>
      </p:sp>
      <p:pic>
        <p:nvPicPr>
          <p:cNvPr id="19" name="Immagine 18">
            <a:extLst>
              <a:ext uri="{FF2B5EF4-FFF2-40B4-BE49-F238E27FC236}">
                <a16:creationId xmlns:a16="http://schemas.microsoft.com/office/drawing/2014/main" id="{F7AC1450-EA03-29C7-A42E-94D13932BABA}"/>
              </a:ext>
            </a:extLst>
          </p:cNvPr>
          <p:cNvPicPr>
            <a:picLocks noChangeAspect="1"/>
          </p:cNvPicPr>
          <p:nvPr/>
        </p:nvPicPr>
        <p:blipFill>
          <a:blip r:embed="rId11"/>
          <a:stretch>
            <a:fillRect/>
          </a:stretch>
        </p:blipFill>
        <p:spPr>
          <a:xfrm>
            <a:off x="1497063" y="2829529"/>
            <a:ext cx="1699407" cy="510584"/>
          </a:xfrm>
          <a:prstGeom prst="rect">
            <a:avLst/>
          </a:prstGeom>
        </p:spPr>
      </p:pic>
      <p:sp>
        <p:nvSpPr>
          <p:cNvPr id="20" name="Ovale 19">
            <a:extLst>
              <a:ext uri="{FF2B5EF4-FFF2-40B4-BE49-F238E27FC236}">
                <a16:creationId xmlns:a16="http://schemas.microsoft.com/office/drawing/2014/main" id="{43BC1D47-FDB0-2775-41F8-9343488D4EBD}"/>
              </a:ext>
            </a:extLst>
          </p:cNvPr>
          <p:cNvSpPr/>
          <p:nvPr/>
        </p:nvSpPr>
        <p:spPr>
          <a:xfrm>
            <a:off x="2718461" y="2779368"/>
            <a:ext cx="643433" cy="241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FB328294-9EAC-3594-2550-5C2EE8D5D6C1}"/>
              </a:ext>
            </a:extLst>
          </p:cNvPr>
          <p:cNvSpPr/>
          <p:nvPr/>
        </p:nvSpPr>
        <p:spPr>
          <a:xfrm>
            <a:off x="1331639" y="2940135"/>
            <a:ext cx="956017" cy="263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71B7182B-C0C9-C78B-DC4A-AB0C29DA9EDB}"/>
              </a:ext>
            </a:extLst>
          </p:cNvPr>
          <p:cNvPicPr>
            <a:picLocks noChangeAspect="1"/>
          </p:cNvPicPr>
          <p:nvPr/>
        </p:nvPicPr>
        <p:blipFill>
          <a:blip r:embed="rId12"/>
          <a:stretch>
            <a:fillRect/>
          </a:stretch>
        </p:blipFill>
        <p:spPr>
          <a:xfrm>
            <a:off x="1497063" y="3350264"/>
            <a:ext cx="1912786" cy="472481"/>
          </a:xfrm>
          <a:prstGeom prst="rect">
            <a:avLst/>
          </a:prstGeom>
        </p:spPr>
      </p:pic>
      <p:sp>
        <p:nvSpPr>
          <p:cNvPr id="24" name="Ovale 23">
            <a:extLst>
              <a:ext uri="{FF2B5EF4-FFF2-40B4-BE49-F238E27FC236}">
                <a16:creationId xmlns:a16="http://schemas.microsoft.com/office/drawing/2014/main" id="{964BFD31-D0E5-7105-B4CB-3AD10AE09904}"/>
              </a:ext>
            </a:extLst>
          </p:cNvPr>
          <p:cNvSpPr/>
          <p:nvPr/>
        </p:nvSpPr>
        <p:spPr>
          <a:xfrm>
            <a:off x="2740761" y="3289951"/>
            <a:ext cx="956017" cy="2635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5689BE54-4B2B-FA73-26E0-77CB005833CD}"/>
              </a:ext>
            </a:extLst>
          </p:cNvPr>
          <p:cNvSpPr txBox="1"/>
          <p:nvPr/>
        </p:nvSpPr>
        <p:spPr>
          <a:xfrm>
            <a:off x="2100676" y="873922"/>
            <a:ext cx="4611328"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A second way to run commands as root is without logging into the root account, but by using the </a:t>
            </a:r>
            <a:r>
              <a:rPr lang="en-US" b="0" i="0" dirty="0" err="1">
                <a:solidFill>
                  <a:schemeClr val="bg1"/>
                </a:solidFill>
                <a:effectLst/>
                <a:latin typeface="Udemy Sans"/>
              </a:rPr>
              <a:t>sudo</a:t>
            </a:r>
            <a:r>
              <a:rPr lang="en-US" b="0" i="0" dirty="0">
                <a:solidFill>
                  <a:schemeClr val="bg1"/>
                </a:solidFill>
                <a:effectLst/>
                <a:latin typeface="Udemy Sans"/>
              </a:rPr>
              <a:t> command and the command you want to run as root.</a:t>
            </a:r>
          </a:p>
        </p:txBody>
      </p:sp>
      <p:pic>
        <p:nvPicPr>
          <p:cNvPr id="28" name="Immagine 27">
            <a:extLst>
              <a:ext uri="{FF2B5EF4-FFF2-40B4-BE49-F238E27FC236}">
                <a16:creationId xmlns:a16="http://schemas.microsoft.com/office/drawing/2014/main" id="{E532D6B7-1264-7563-9829-FEFC4E3D9178}"/>
              </a:ext>
            </a:extLst>
          </p:cNvPr>
          <p:cNvPicPr>
            <a:picLocks noChangeAspect="1"/>
          </p:cNvPicPr>
          <p:nvPr/>
        </p:nvPicPr>
        <p:blipFill>
          <a:blip r:embed="rId13"/>
          <a:stretch>
            <a:fillRect/>
          </a:stretch>
        </p:blipFill>
        <p:spPr>
          <a:xfrm>
            <a:off x="1491022" y="3845899"/>
            <a:ext cx="3741744" cy="624894"/>
          </a:xfrm>
          <a:prstGeom prst="rect">
            <a:avLst/>
          </a:prstGeom>
        </p:spPr>
      </p:pic>
      <p:sp>
        <p:nvSpPr>
          <p:cNvPr id="29" name="Ovale 28">
            <a:extLst>
              <a:ext uri="{FF2B5EF4-FFF2-40B4-BE49-F238E27FC236}">
                <a16:creationId xmlns:a16="http://schemas.microsoft.com/office/drawing/2014/main" id="{7E31310B-D9E4-FD1C-2AF9-E40EC31D6CC6}"/>
              </a:ext>
            </a:extLst>
          </p:cNvPr>
          <p:cNvSpPr/>
          <p:nvPr/>
        </p:nvSpPr>
        <p:spPr>
          <a:xfrm>
            <a:off x="3075305" y="3757915"/>
            <a:ext cx="1413983" cy="247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54A3F2EC-8246-CCF6-0484-0122ABC57E1B}"/>
              </a:ext>
            </a:extLst>
          </p:cNvPr>
          <p:cNvSpPr/>
          <p:nvPr/>
        </p:nvSpPr>
        <p:spPr>
          <a:xfrm>
            <a:off x="1401454" y="3933876"/>
            <a:ext cx="2295324" cy="230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A785F398-8B1C-0143-B6B2-DDCF39129ABF}"/>
              </a:ext>
            </a:extLst>
          </p:cNvPr>
          <p:cNvPicPr>
            <a:picLocks noChangeAspect="1"/>
          </p:cNvPicPr>
          <p:nvPr/>
        </p:nvPicPr>
        <p:blipFill>
          <a:blip r:embed="rId14"/>
          <a:stretch>
            <a:fillRect/>
          </a:stretch>
        </p:blipFill>
        <p:spPr>
          <a:xfrm>
            <a:off x="1491022" y="4506306"/>
            <a:ext cx="3284505" cy="281964"/>
          </a:xfrm>
          <a:prstGeom prst="rect">
            <a:avLst/>
          </a:prstGeom>
        </p:spPr>
      </p:pic>
      <p:sp>
        <p:nvSpPr>
          <p:cNvPr id="33" name="Ovale 32">
            <a:extLst>
              <a:ext uri="{FF2B5EF4-FFF2-40B4-BE49-F238E27FC236}">
                <a16:creationId xmlns:a16="http://schemas.microsoft.com/office/drawing/2014/main" id="{DD4ECBBE-9A6E-3A6F-CDB5-506467EA42BA}"/>
              </a:ext>
            </a:extLst>
          </p:cNvPr>
          <p:cNvSpPr/>
          <p:nvPr/>
        </p:nvSpPr>
        <p:spPr>
          <a:xfrm>
            <a:off x="2832182" y="4449611"/>
            <a:ext cx="2295324" cy="230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15B3A5BD-EF69-A807-0FAF-3B4930A8C729}"/>
              </a:ext>
            </a:extLst>
          </p:cNvPr>
          <p:cNvPicPr>
            <a:picLocks noChangeAspect="1"/>
          </p:cNvPicPr>
          <p:nvPr/>
        </p:nvPicPr>
        <p:blipFill>
          <a:blip r:embed="rId15"/>
          <a:stretch>
            <a:fillRect/>
          </a:stretch>
        </p:blipFill>
        <p:spPr>
          <a:xfrm>
            <a:off x="1498592" y="4833016"/>
            <a:ext cx="3063505" cy="281964"/>
          </a:xfrm>
          <a:prstGeom prst="rect">
            <a:avLst/>
          </a:prstGeom>
        </p:spPr>
      </p:pic>
      <p:sp>
        <p:nvSpPr>
          <p:cNvPr id="36" name="Ovale 35">
            <a:extLst>
              <a:ext uri="{FF2B5EF4-FFF2-40B4-BE49-F238E27FC236}">
                <a16:creationId xmlns:a16="http://schemas.microsoft.com/office/drawing/2014/main" id="{EE90CFB1-E2CE-1047-CCCC-E6F3A599297B}"/>
              </a:ext>
            </a:extLst>
          </p:cNvPr>
          <p:cNvSpPr/>
          <p:nvPr/>
        </p:nvSpPr>
        <p:spPr>
          <a:xfrm>
            <a:off x="3008346" y="4777249"/>
            <a:ext cx="2295324" cy="230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67077C37-DEE3-7D50-5711-FF0749EE8D7A}"/>
              </a:ext>
            </a:extLst>
          </p:cNvPr>
          <p:cNvSpPr txBox="1"/>
          <p:nvPr/>
        </p:nvSpPr>
        <p:spPr>
          <a:xfrm>
            <a:off x="403084" y="4933595"/>
            <a:ext cx="4611328" cy="1477328"/>
          </a:xfrm>
          <a:prstGeom prst="rect">
            <a:avLst/>
          </a:prstGeom>
          <a:solidFill>
            <a:schemeClr val="accent1"/>
          </a:solidFill>
        </p:spPr>
        <p:txBody>
          <a:bodyPr wrap="square">
            <a:spAutoFit/>
          </a:bodyPr>
          <a:lstStyle/>
          <a:p>
            <a:r>
              <a:rPr lang="en-US" dirty="0">
                <a:solidFill>
                  <a:schemeClr val="bg1"/>
                </a:solidFill>
              </a:rPr>
              <a:t>And you notice that the command ran as root without asking for any password, as in the first example when I ran the </a:t>
            </a:r>
            <a:r>
              <a:rPr lang="en-US" dirty="0" err="1">
                <a:solidFill>
                  <a:schemeClr val="bg1"/>
                </a:solidFill>
              </a:rPr>
              <a:t>sudo</a:t>
            </a:r>
            <a:r>
              <a:rPr lang="en-US" dirty="0">
                <a:solidFill>
                  <a:schemeClr val="bg1"/>
                </a:solidFill>
              </a:rPr>
              <a:t> command. That's because the </a:t>
            </a:r>
            <a:r>
              <a:rPr lang="en-US" dirty="0" err="1">
                <a:solidFill>
                  <a:schemeClr val="bg1"/>
                </a:solidFill>
              </a:rPr>
              <a:t>sudo</a:t>
            </a:r>
            <a:r>
              <a:rPr lang="en-US" dirty="0">
                <a:solidFill>
                  <a:schemeClr val="bg1"/>
                </a:solidFill>
              </a:rPr>
              <a:t> policy caches for five minutes, the credentials</a:t>
            </a:r>
            <a:endParaRPr lang="it-IT" dirty="0">
              <a:solidFill>
                <a:schemeClr val="bg1"/>
              </a:solidFill>
            </a:endParaRPr>
          </a:p>
        </p:txBody>
      </p:sp>
      <p:pic>
        <p:nvPicPr>
          <p:cNvPr id="40" name="Immagine 39">
            <a:extLst>
              <a:ext uri="{FF2B5EF4-FFF2-40B4-BE49-F238E27FC236}">
                <a16:creationId xmlns:a16="http://schemas.microsoft.com/office/drawing/2014/main" id="{4CDAEEA1-3A1C-D9CC-84F3-E85F5CF1D074}"/>
              </a:ext>
            </a:extLst>
          </p:cNvPr>
          <p:cNvPicPr>
            <a:picLocks noChangeAspect="1"/>
          </p:cNvPicPr>
          <p:nvPr/>
        </p:nvPicPr>
        <p:blipFill>
          <a:blip r:embed="rId16"/>
          <a:stretch>
            <a:fillRect/>
          </a:stretch>
        </p:blipFill>
        <p:spPr>
          <a:xfrm>
            <a:off x="1497063" y="1215198"/>
            <a:ext cx="6149873" cy="4427604"/>
          </a:xfrm>
          <a:prstGeom prst="rect">
            <a:avLst/>
          </a:prstGeom>
        </p:spPr>
      </p:pic>
      <p:sp>
        <p:nvSpPr>
          <p:cNvPr id="41" name="Ovale 40">
            <a:extLst>
              <a:ext uri="{FF2B5EF4-FFF2-40B4-BE49-F238E27FC236}">
                <a16:creationId xmlns:a16="http://schemas.microsoft.com/office/drawing/2014/main" id="{DA830FA1-36CF-73C7-F9E9-7651CBAF782D}"/>
              </a:ext>
            </a:extLst>
          </p:cNvPr>
          <p:cNvSpPr/>
          <p:nvPr/>
        </p:nvSpPr>
        <p:spPr>
          <a:xfrm>
            <a:off x="2832182" y="1564569"/>
            <a:ext cx="1080120" cy="286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llout: linea con bordo e barra in risalto 41">
            <a:extLst>
              <a:ext uri="{FF2B5EF4-FFF2-40B4-BE49-F238E27FC236}">
                <a16:creationId xmlns:a16="http://schemas.microsoft.com/office/drawing/2014/main" id="{3F3BA9C8-4ED7-EED0-5B24-2036C1E1A29F}"/>
              </a:ext>
            </a:extLst>
          </p:cNvPr>
          <p:cNvSpPr/>
          <p:nvPr/>
        </p:nvSpPr>
        <p:spPr>
          <a:xfrm>
            <a:off x="5392552" y="2722323"/>
            <a:ext cx="3053554" cy="2578928"/>
          </a:xfrm>
          <a:prstGeom prst="accentBorderCallout1">
            <a:avLst>
              <a:gd name="adj1" fmla="val 18750"/>
              <a:gd name="adj2" fmla="val -8333"/>
              <a:gd name="adj3" fmla="val -34969"/>
              <a:gd name="adj4" fmla="val -684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By running </a:t>
            </a:r>
            <a:r>
              <a:rPr lang="en-US" dirty="0" err="1"/>
              <a:t>sudo</a:t>
            </a:r>
            <a:r>
              <a:rPr lang="en-US" dirty="0"/>
              <a:t> with the -v option a user </a:t>
            </a:r>
            <a:r>
              <a:rPr lang="en-US" u="sng" dirty="0"/>
              <a:t>can update the cached credentials without running a command.</a:t>
            </a:r>
          </a:p>
          <a:p>
            <a:r>
              <a:rPr lang="en-US" dirty="0"/>
              <a:t>And if I want to invalidate the user's cached credentials, I need to run </a:t>
            </a:r>
            <a:r>
              <a:rPr lang="en-US" b="1" u="sng" dirty="0" err="1"/>
              <a:t>sudo</a:t>
            </a:r>
            <a:r>
              <a:rPr lang="en-US" b="1" u="sng" dirty="0"/>
              <a:t>-k</a:t>
            </a:r>
          </a:p>
        </p:txBody>
      </p:sp>
      <p:pic>
        <p:nvPicPr>
          <p:cNvPr id="44" name="Immagine 43">
            <a:extLst>
              <a:ext uri="{FF2B5EF4-FFF2-40B4-BE49-F238E27FC236}">
                <a16:creationId xmlns:a16="http://schemas.microsoft.com/office/drawing/2014/main" id="{DD100BB4-E314-416C-E304-E4E3058E7400}"/>
              </a:ext>
            </a:extLst>
          </p:cNvPr>
          <p:cNvPicPr>
            <a:picLocks noChangeAspect="1"/>
          </p:cNvPicPr>
          <p:nvPr/>
        </p:nvPicPr>
        <p:blipFill>
          <a:blip r:embed="rId17"/>
          <a:stretch>
            <a:fillRect/>
          </a:stretch>
        </p:blipFill>
        <p:spPr>
          <a:xfrm>
            <a:off x="1491547" y="2031543"/>
            <a:ext cx="2949196" cy="434378"/>
          </a:xfrm>
          <a:prstGeom prst="rect">
            <a:avLst/>
          </a:prstGeom>
        </p:spPr>
      </p:pic>
      <p:sp>
        <p:nvSpPr>
          <p:cNvPr id="45" name="Ovale 44">
            <a:extLst>
              <a:ext uri="{FF2B5EF4-FFF2-40B4-BE49-F238E27FC236}">
                <a16:creationId xmlns:a16="http://schemas.microsoft.com/office/drawing/2014/main" id="{4F25F8B4-6B18-1778-1289-62E3C2DDF795}"/>
              </a:ext>
            </a:extLst>
          </p:cNvPr>
          <p:cNvSpPr/>
          <p:nvPr/>
        </p:nvSpPr>
        <p:spPr>
          <a:xfrm>
            <a:off x="3005592" y="1884081"/>
            <a:ext cx="1080120" cy="286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BDAE16AD-73CB-087C-71AF-537EBF12397E}"/>
              </a:ext>
            </a:extLst>
          </p:cNvPr>
          <p:cNvSpPr/>
          <p:nvPr/>
        </p:nvSpPr>
        <p:spPr>
          <a:xfrm>
            <a:off x="3156717" y="2110351"/>
            <a:ext cx="1413983" cy="2660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7FF7889C-C31A-13C6-6E03-B9DB31C3AC20}"/>
              </a:ext>
            </a:extLst>
          </p:cNvPr>
          <p:cNvSpPr/>
          <p:nvPr/>
        </p:nvSpPr>
        <p:spPr>
          <a:xfrm>
            <a:off x="1436642" y="2228373"/>
            <a:ext cx="2423369" cy="3604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CasellaDiTesto 48">
            <a:extLst>
              <a:ext uri="{FF2B5EF4-FFF2-40B4-BE49-F238E27FC236}">
                <a16:creationId xmlns:a16="http://schemas.microsoft.com/office/drawing/2014/main" id="{1F406D62-1E26-0AD5-7BAF-B94426D56261}"/>
              </a:ext>
            </a:extLst>
          </p:cNvPr>
          <p:cNvSpPr txBox="1"/>
          <p:nvPr/>
        </p:nvSpPr>
        <p:spPr>
          <a:xfrm>
            <a:off x="2100676" y="856249"/>
            <a:ext cx="4611328" cy="5355312"/>
          </a:xfrm>
          <a:prstGeom prst="rect">
            <a:avLst/>
          </a:prstGeom>
          <a:solidFill>
            <a:schemeClr val="accent1"/>
          </a:solidFill>
        </p:spPr>
        <p:txBody>
          <a:bodyPr wrap="square">
            <a:spAutoFit/>
          </a:bodyPr>
          <a:lstStyle/>
          <a:p>
            <a:r>
              <a:rPr lang="en-US" b="0" i="0" dirty="0">
                <a:solidFill>
                  <a:schemeClr val="bg1"/>
                </a:solidFill>
                <a:effectLst/>
                <a:latin typeface="Udemy Sans"/>
              </a:rPr>
              <a:t>The last method of running commands as root is to temporarily become root in that terminal by running</a:t>
            </a:r>
            <a:r>
              <a:rPr lang="en-US" dirty="0">
                <a:solidFill>
                  <a:schemeClr val="bg1"/>
                </a:solidFill>
                <a:latin typeface="Udemy Sans"/>
              </a:rPr>
              <a:t> the </a:t>
            </a:r>
            <a:r>
              <a:rPr lang="en-US" dirty="0" err="1">
                <a:solidFill>
                  <a:schemeClr val="bg1"/>
                </a:solidFill>
                <a:latin typeface="Udemy Sans"/>
              </a:rPr>
              <a:t>su</a:t>
            </a:r>
            <a:r>
              <a:rPr lang="en-US" dirty="0">
                <a:solidFill>
                  <a:schemeClr val="bg1"/>
                </a:solidFill>
                <a:latin typeface="Udemy Sans"/>
              </a:rPr>
              <a:t> command and entering the root password.</a:t>
            </a:r>
          </a:p>
          <a:p>
            <a:endParaRPr lang="en-US" dirty="0">
              <a:solidFill>
                <a:schemeClr val="bg1"/>
              </a:solidFill>
              <a:latin typeface="Udemy Sans"/>
            </a:endParaRPr>
          </a:p>
          <a:p>
            <a:r>
              <a:rPr lang="en-US" dirty="0">
                <a:solidFill>
                  <a:schemeClr val="bg1"/>
                </a:solidFill>
                <a:latin typeface="Udemy Sans"/>
              </a:rPr>
              <a:t>Note that on some distributions like Ubuntu based, this method is by default disabled because direct access to root is locked.</a:t>
            </a:r>
          </a:p>
          <a:p>
            <a:endParaRPr lang="en-US" dirty="0">
              <a:solidFill>
                <a:schemeClr val="bg1"/>
              </a:solidFill>
              <a:latin typeface="Udemy Sans"/>
            </a:endParaRPr>
          </a:p>
          <a:p>
            <a:r>
              <a:rPr lang="en-US" dirty="0">
                <a:solidFill>
                  <a:schemeClr val="bg1"/>
                </a:solidFill>
              </a:rPr>
              <a:t>Remember that you have installed Ubuntu in the first place without setting a password for the root account.</a:t>
            </a:r>
          </a:p>
          <a:p>
            <a:r>
              <a:rPr lang="en-US" dirty="0">
                <a:solidFill>
                  <a:schemeClr val="bg1"/>
                </a:solidFill>
              </a:rPr>
              <a:t>To unlock the account on such a distribution, you simply have to set its password.</a:t>
            </a:r>
          </a:p>
          <a:p>
            <a:r>
              <a:rPr lang="en-US" dirty="0">
                <a:solidFill>
                  <a:schemeClr val="bg1"/>
                </a:solidFill>
              </a:rPr>
              <a:t>Note that not having a password doesn't mean that without it you can login as root. But on contrary, it means that you cannot login at all.</a:t>
            </a:r>
          </a:p>
          <a:p>
            <a:r>
              <a:rPr lang="en-US" dirty="0">
                <a:solidFill>
                  <a:schemeClr val="bg1"/>
                </a:solidFill>
              </a:rPr>
              <a:t>I'm setting the root password.</a:t>
            </a:r>
          </a:p>
          <a:p>
            <a:endParaRPr lang="it-IT" dirty="0">
              <a:solidFill>
                <a:schemeClr val="bg1"/>
              </a:solidFill>
            </a:endParaRPr>
          </a:p>
        </p:txBody>
      </p:sp>
      <p:pic>
        <p:nvPicPr>
          <p:cNvPr id="51" name="Immagine 50">
            <a:extLst>
              <a:ext uri="{FF2B5EF4-FFF2-40B4-BE49-F238E27FC236}">
                <a16:creationId xmlns:a16="http://schemas.microsoft.com/office/drawing/2014/main" id="{D778887A-1C60-9D02-BA44-96557BC20C52}"/>
              </a:ext>
            </a:extLst>
          </p:cNvPr>
          <p:cNvPicPr>
            <a:picLocks noChangeAspect="1"/>
          </p:cNvPicPr>
          <p:nvPr/>
        </p:nvPicPr>
        <p:blipFill>
          <a:blip r:embed="rId18"/>
          <a:stretch>
            <a:fillRect/>
          </a:stretch>
        </p:blipFill>
        <p:spPr>
          <a:xfrm>
            <a:off x="1478012" y="1211388"/>
            <a:ext cx="6187976" cy="4435224"/>
          </a:xfrm>
          <a:prstGeom prst="rect">
            <a:avLst/>
          </a:prstGeom>
        </p:spPr>
      </p:pic>
      <p:sp>
        <p:nvSpPr>
          <p:cNvPr id="52" name="Ovale 51">
            <a:extLst>
              <a:ext uri="{FF2B5EF4-FFF2-40B4-BE49-F238E27FC236}">
                <a16:creationId xmlns:a16="http://schemas.microsoft.com/office/drawing/2014/main" id="{5A1ED456-8593-BBC8-19AB-C052334DA3FE}"/>
              </a:ext>
            </a:extLst>
          </p:cNvPr>
          <p:cNvSpPr/>
          <p:nvPr/>
        </p:nvSpPr>
        <p:spPr>
          <a:xfrm>
            <a:off x="2930715" y="1435435"/>
            <a:ext cx="1805938" cy="4807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4" name="Immagine 53">
            <a:extLst>
              <a:ext uri="{FF2B5EF4-FFF2-40B4-BE49-F238E27FC236}">
                <a16:creationId xmlns:a16="http://schemas.microsoft.com/office/drawing/2014/main" id="{2EBBB564-D86A-8767-360B-D25F507E2190}"/>
              </a:ext>
            </a:extLst>
          </p:cNvPr>
          <p:cNvPicPr>
            <a:picLocks noChangeAspect="1"/>
          </p:cNvPicPr>
          <p:nvPr/>
        </p:nvPicPr>
        <p:blipFill>
          <a:blip r:embed="rId19"/>
          <a:stretch>
            <a:fillRect/>
          </a:stretch>
        </p:blipFill>
        <p:spPr>
          <a:xfrm>
            <a:off x="1497063" y="2521680"/>
            <a:ext cx="2865368" cy="518205"/>
          </a:xfrm>
          <a:prstGeom prst="rect">
            <a:avLst/>
          </a:prstGeom>
        </p:spPr>
      </p:pic>
      <p:sp>
        <p:nvSpPr>
          <p:cNvPr id="55" name="Ovale 54">
            <a:extLst>
              <a:ext uri="{FF2B5EF4-FFF2-40B4-BE49-F238E27FC236}">
                <a16:creationId xmlns:a16="http://schemas.microsoft.com/office/drawing/2014/main" id="{839315C7-6D05-9F21-D1F4-9F65D102FEBC}"/>
              </a:ext>
            </a:extLst>
          </p:cNvPr>
          <p:cNvSpPr/>
          <p:nvPr/>
        </p:nvSpPr>
        <p:spPr>
          <a:xfrm>
            <a:off x="2994871" y="2451357"/>
            <a:ext cx="407900" cy="2370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7" name="Immagine 56">
            <a:extLst>
              <a:ext uri="{FF2B5EF4-FFF2-40B4-BE49-F238E27FC236}">
                <a16:creationId xmlns:a16="http://schemas.microsoft.com/office/drawing/2014/main" id="{ECD251E8-B843-5FA7-8C47-A24E1813E908}"/>
              </a:ext>
            </a:extLst>
          </p:cNvPr>
          <p:cNvPicPr>
            <a:picLocks noChangeAspect="1"/>
          </p:cNvPicPr>
          <p:nvPr/>
        </p:nvPicPr>
        <p:blipFill>
          <a:blip r:embed="rId20"/>
          <a:stretch>
            <a:fillRect/>
          </a:stretch>
        </p:blipFill>
        <p:spPr>
          <a:xfrm>
            <a:off x="1401892" y="904179"/>
            <a:ext cx="6251558" cy="5506744"/>
          </a:xfrm>
          <a:prstGeom prst="rect">
            <a:avLst/>
          </a:prstGeom>
        </p:spPr>
      </p:pic>
    </p:spTree>
    <p:extLst>
      <p:ext uri="{BB962C8B-B14F-4D97-AF65-F5344CB8AC3E}">
        <p14:creationId xmlns:p14="http://schemas.microsoft.com/office/powerpoint/2010/main" val="28324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500"/>
                                        <p:tgtEl>
                                          <p:spTgt spid="3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fade">
                                      <p:cBhvr>
                                        <p:cTn id="147" dur="500"/>
                                        <p:tgtEl>
                                          <p:spTgt spid="4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fade">
                                      <p:cBhvr>
                                        <p:cTn id="157" dur="500"/>
                                        <p:tgtEl>
                                          <p:spTgt spid="4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42"/>
                                        </p:tgtEl>
                                      </p:cBhvr>
                                    </p:animEffect>
                                    <p:set>
                                      <p:cBhvr>
                                        <p:cTn id="162" dur="1" fill="hold">
                                          <p:stCondLst>
                                            <p:cond delay="499"/>
                                          </p:stCondLst>
                                        </p:cTn>
                                        <p:tgtEl>
                                          <p:spTgt spid="4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500"/>
                                        <p:tgtEl>
                                          <p:spTgt spid="4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fade">
                                      <p:cBhvr>
                                        <p:cTn id="177" dur="500"/>
                                        <p:tgtEl>
                                          <p:spTgt spid="46"/>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fade">
                                      <p:cBhvr>
                                        <p:cTn id="182" dur="500"/>
                                        <p:tgtEl>
                                          <p:spTgt spid="4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500"/>
                                        <p:tgtEl>
                                          <p:spTgt spid="4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2"/>
                                        </p:tgtEl>
                                        <p:attrNameLst>
                                          <p:attrName>style.visibility</p:attrName>
                                        </p:attrNameLst>
                                      </p:cBhvr>
                                      <p:to>
                                        <p:strVal val="visible"/>
                                      </p:to>
                                    </p:set>
                                    <p:animEffect transition="in" filter="fade">
                                      <p:cBhvr>
                                        <p:cTn id="197" dur="500"/>
                                        <p:tgtEl>
                                          <p:spTgt spid="5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54"/>
                                        </p:tgtEl>
                                        <p:attrNameLst>
                                          <p:attrName>style.visibility</p:attrName>
                                        </p:attrNameLst>
                                      </p:cBhvr>
                                      <p:to>
                                        <p:strVal val="visible"/>
                                      </p:to>
                                    </p:set>
                                    <p:animEffect transition="in" filter="fade">
                                      <p:cBhvr>
                                        <p:cTn id="202" dur="500"/>
                                        <p:tgtEl>
                                          <p:spTgt spid="5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5"/>
                                        </p:tgtEl>
                                        <p:attrNameLst>
                                          <p:attrName>style.visibility</p:attrName>
                                        </p:attrNameLst>
                                      </p:cBhvr>
                                      <p:to>
                                        <p:strVal val="visible"/>
                                      </p:to>
                                    </p:set>
                                    <p:animEffect transition="in" filter="fade">
                                      <p:cBhvr>
                                        <p:cTn id="207" dur="500"/>
                                        <p:tgtEl>
                                          <p:spTgt spid="55"/>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57"/>
                                        </p:tgtEl>
                                        <p:attrNameLst>
                                          <p:attrName>style.visibility</p:attrName>
                                        </p:attrNameLst>
                                      </p:cBhvr>
                                      <p:to>
                                        <p:strVal val="visible"/>
                                      </p:to>
                                    </p:set>
                                    <p:animEffect transition="in" filter="fade">
                                      <p:cBhvr>
                                        <p:cTn id="2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7" grpId="1" animBg="1"/>
      <p:bldP spid="10" grpId="0" animBg="1"/>
      <p:bldP spid="13" grpId="0" animBg="1"/>
      <p:bldP spid="16" grpId="0" animBg="1"/>
      <p:bldP spid="17" grpId="0" animBg="1"/>
      <p:bldP spid="17" grpId="1" animBg="1"/>
      <p:bldP spid="20" grpId="0" animBg="1"/>
      <p:bldP spid="21" grpId="0" animBg="1"/>
      <p:bldP spid="24" grpId="0" animBg="1"/>
      <p:bldP spid="26" grpId="0" animBg="1"/>
      <p:bldP spid="29" grpId="0" animBg="1"/>
      <p:bldP spid="30" grpId="0" animBg="1"/>
      <p:bldP spid="33" grpId="0" animBg="1"/>
      <p:bldP spid="36" grpId="0" animBg="1"/>
      <p:bldP spid="38" grpId="0" animBg="1"/>
      <p:bldP spid="41" grpId="0" animBg="1"/>
      <p:bldP spid="42" grpId="0" animBg="1"/>
      <p:bldP spid="42" grpId="1" animBg="1"/>
      <p:bldP spid="45" grpId="0" animBg="1"/>
      <p:bldP spid="46" grpId="0" animBg="1"/>
      <p:bldP spid="47" grpId="0" animBg="1"/>
      <p:bldP spid="49" grpId="0" animBg="1"/>
      <p:bldP spid="52"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3EABE-6765-34AD-05D7-A2C798338F7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4C502D8-E22C-8B34-D4D5-32D86D4AE55E}"/>
              </a:ext>
            </a:extLst>
          </p:cNvPr>
          <p:cNvGraphicFramePr/>
          <p:nvPr>
            <p:extLst>
              <p:ext uri="{D42A27DB-BD31-4B8C-83A1-F6EECF244321}">
                <p14:modId xmlns:p14="http://schemas.microsoft.com/office/powerpoint/2010/main" val="38206422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E936112C-7171-D70E-1C17-01BC477EC2FE}"/>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883962C6-D414-B20E-DFDC-E0ECE8880AC7}"/>
              </a:ext>
            </a:extLst>
          </p:cNvPr>
          <p:cNvPicPr>
            <a:picLocks noChangeAspect="1"/>
          </p:cNvPicPr>
          <p:nvPr/>
        </p:nvPicPr>
        <p:blipFill>
          <a:blip r:embed="rId7"/>
          <a:stretch>
            <a:fillRect/>
          </a:stretch>
        </p:blipFill>
        <p:spPr>
          <a:xfrm>
            <a:off x="1168004" y="867615"/>
            <a:ext cx="6779340" cy="1584176"/>
          </a:xfrm>
          <a:prstGeom prst="rect">
            <a:avLst/>
          </a:prstGeom>
        </p:spPr>
      </p:pic>
      <p:pic>
        <p:nvPicPr>
          <p:cNvPr id="6" name="Immagine 5">
            <a:extLst>
              <a:ext uri="{FF2B5EF4-FFF2-40B4-BE49-F238E27FC236}">
                <a16:creationId xmlns:a16="http://schemas.microsoft.com/office/drawing/2014/main" id="{05AE6B77-2FDE-127D-DA03-E110D49FF226}"/>
              </a:ext>
            </a:extLst>
          </p:cNvPr>
          <p:cNvPicPr>
            <a:picLocks noChangeAspect="1"/>
          </p:cNvPicPr>
          <p:nvPr/>
        </p:nvPicPr>
        <p:blipFill>
          <a:blip r:embed="rId8"/>
          <a:stretch>
            <a:fillRect/>
          </a:stretch>
        </p:blipFill>
        <p:spPr>
          <a:xfrm>
            <a:off x="289896" y="2920138"/>
            <a:ext cx="8854104" cy="2877918"/>
          </a:xfrm>
          <a:prstGeom prst="rect">
            <a:avLst/>
          </a:prstGeom>
        </p:spPr>
      </p:pic>
      <p:sp>
        <p:nvSpPr>
          <p:cNvPr id="7" name="Ovale 6">
            <a:extLst>
              <a:ext uri="{FF2B5EF4-FFF2-40B4-BE49-F238E27FC236}">
                <a16:creationId xmlns:a16="http://schemas.microsoft.com/office/drawing/2014/main" id="{0F0C2B35-9611-9BC0-8CA1-DE509A343A82}"/>
              </a:ext>
            </a:extLst>
          </p:cNvPr>
          <p:cNvSpPr/>
          <p:nvPr/>
        </p:nvSpPr>
        <p:spPr>
          <a:xfrm>
            <a:off x="2195736" y="2780928"/>
            <a:ext cx="180020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0ECA512E-65D8-6CF7-01CA-95DD1644C341}"/>
              </a:ext>
            </a:extLst>
          </p:cNvPr>
          <p:cNvSpPr/>
          <p:nvPr/>
        </p:nvSpPr>
        <p:spPr>
          <a:xfrm>
            <a:off x="2210178" y="3239837"/>
            <a:ext cx="2361821"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00382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F115-C9BE-BBFD-880B-67347F48CB6B}"/>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D705CAA4-B105-790D-1CA6-FBCB438EF018}"/>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62DD027-5F67-2AC1-F44B-40B6852997C9}"/>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B6062F83-2550-17B4-8643-166D3AF677C5}"/>
              </a:ext>
            </a:extLst>
          </p:cNvPr>
          <p:cNvPicPr>
            <a:picLocks noChangeAspect="1"/>
          </p:cNvPicPr>
          <p:nvPr/>
        </p:nvPicPr>
        <p:blipFill>
          <a:blip r:embed="rId7"/>
          <a:stretch>
            <a:fillRect/>
          </a:stretch>
        </p:blipFill>
        <p:spPr>
          <a:xfrm>
            <a:off x="1619672" y="847955"/>
            <a:ext cx="6148608" cy="2004981"/>
          </a:xfrm>
          <a:prstGeom prst="rect">
            <a:avLst/>
          </a:prstGeom>
        </p:spPr>
      </p:pic>
      <p:pic>
        <p:nvPicPr>
          <p:cNvPr id="11" name="Immagine 10">
            <a:extLst>
              <a:ext uri="{FF2B5EF4-FFF2-40B4-BE49-F238E27FC236}">
                <a16:creationId xmlns:a16="http://schemas.microsoft.com/office/drawing/2014/main" id="{134AFE52-F75D-365F-02E7-F58995FA45FB}"/>
              </a:ext>
            </a:extLst>
          </p:cNvPr>
          <p:cNvPicPr>
            <a:picLocks noChangeAspect="1"/>
          </p:cNvPicPr>
          <p:nvPr/>
        </p:nvPicPr>
        <p:blipFill>
          <a:blip r:embed="rId8"/>
          <a:stretch>
            <a:fillRect/>
          </a:stretch>
        </p:blipFill>
        <p:spPr>
          <a:xfrm>
            <a:off x="1376991" y="3027787"/>
            <a:ext cx="6696744" cy="3631740"/>
          </a:xfrm>
          <a:prstGeom prst="rect">
            <a:avLst/>
          </a:prstGeom>
        </p:spPr>
      </p:pic>
      <p:sp>
        <p:nvSpPr>
          <p:cNvPr id="12" name="Ovale 11">
            <a:extLst>
              <a:ext uri="{FF2B5EF4-FFF2-40B4-BE49-F238E27FC236}">
                <a16:creationId xmlns:a16="http://schemas.microsoft.com/office/drawing/2014/main" id="{4DF302BD-A732-7741-6390-8F14FB17ACD4}"/>
              </a:ext>
            </a:extLst>
          </p:cNvPr>
          <p:cNvSpPr/>
          <p:nvPr/>
        </p:nvSpPr>
        <p:spPr>
          <a:xfrm>
            <a:off x="2555776" y="2882534"/>
            <a:ext cx="1080120" cy="546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2B7FC36B-1FE3-DDA8-A234-32C3DA625F2F}"/>
              </a:ext>
            </a:extLst>
          </p:cNvPr>
          <p:cNvSpPr/>
          <p:nvPr/>
        </p:nvSpPr>
        <p:spPr>
          <a:xfrm>
            <a:off x="3275856" y="3717032"/>
            <a:ext cx="244827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66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3179D-8E56-F0AD-815C-5ACC40F0622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DE50572-B3F0-FEB2-8640-643F75F036FF}"/>
              </a:ext>
            </a:extLst>
          </p:cNvPr>
          <p:cNvGraphicFramePr/>
          <p:nvPr>
            <p:extLst>
              <p:ext uri="{D42A27DB-BD31-4B8C-83A1-F6EECF244321}">
                <p14:modId xmlns:p14="http://schemas.microsoft.com/office/powerpoint/2010/main" val="381637500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CC17352-AB9A-9C27-5438-98E15A6A6164}"/>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BC69A74E-81F1-5D34-8CB9-EF8B845DA572}"/>
              </a:ext>
            </a:extLst>
          </p:cNvPr>
          <p:cNvPicPr>
            <a:picLocks noChangeAspect="1"/>
          </p:cNvPicPr>
          <p:nvPr/>
        </p:nvPicPr>
        <p:blipFill>
          <a:blip r:embed="rId7"/>
          <a:stretch>
            <a:fillRect/>
          </a:stretch>
        </p:blipFill>
        <p:spPr>
          <a:xfrm>
            <a:off x="1012690" y="980728"/>
            <a:ext cx="7118620" cy="1872208"/>
          </a:xfrm>
          <a:prstGeom prst="rect">
            <a:avLst/>
          </a:prstGeom>
        </p:spPr>
      </p:pic>
      <p:pic>
        <p:nvPicPr>
          <p:cNvPr id="13" name="Immagine 12">
            <a:extLst>
              <a:ext uri="{FF2B5EF4-FFF2-40B4-BE49-F238E27FC236}">
                <a16:creationId xmlns:a16="http://schemas.microsoft.com/office/drawing/2014/main" id="{35151C49-31C0-CD15-8725-D37DA0EF8924}"/>
              </a:ext>
            </a:extLst>
          </p:cNvPr>
          <p:cNvPicPr>
            <a:picLocks noChangeAspect="1"/>
          </p:cNvPicPr>
          <p:nvPr/>
        </p:nvPicPr>
        <p:blipFill>
          <a:blip r:embed="rId8"/>
          <a:stretch>
            <a:fillRect/>
          </a:stretch>
        </p:blipFill>
        <p:spPr>
          <a:xfrm>
            <a:off x="1043901" y="2982512"/>
            <a:ext cx="7445776" cy="2966767"/>
          </a:xfrm>
          <a:prstGeom prst="rect">
            <a:avLst/>
          </a:prstGeom>
        </p:spPr>
      </p:pic>
      <p:sp>
        <p:nvSpPr>
          <p:cNvPr id="14" name="Ovale 13">
            <a:extLst>
              <a:ext uri="{FF2B5EF4-FFF2-40B4-BE49-F238E27FC236}">
                <a16:creationId xmlns:a16="http://schemas.microsoft.com/office/drawing/2014/main" id="{A8DA5E5B-CA6B-394F-538A-8306EB2B48C6}"/>
              </a:ext>
            </a:extLst>
          </p:cNvPr>
          <p:cNvSpPr/>
          <p:nvPr/>
        </p:nvSpPr>
        <p:spPr>
          <a:xfrm>
            <a:off x="3275856" y="2667512"/>
            <a:ext cx="244827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9052861F-8FF7-C10A-8F71-72435C431E6F}"/>
              </a:ext>
            </a:extLst>
          </p:cNvPr>
          <p:cNvSpPr/>
          <p:nvPr/>
        </p:nvSpPr>
        <p:spPr>
          <a:xfrm>
            <a:off x="2987824" y="3789040"/>
            <a:ext cx="1152128" cy="5227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F3D986DA-524A-6041-77C5-71742466FBE0}"/>
              </a:ext>
            </a:extLst>
          </p:cNvPr>
          <p:cNvSpPr/>
          <p:nvPr/>
        </p:nvSpPr>
        <p:spPr>
          <a:xfrm>
            <a:off x="3995936" y="4278325"/>
            <a:ext cx="1152128" cy="5227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Ovale 16">
            <a:extLst>
              <a:ext uri="{FF2B5EF4-FFF2-40B4-BE49-F238E27FC236}">
                <a16:creationId xmlns:a16="http://schemas.microsoft.com/office/drawing/2014/main" id="{FAAF20F4-390A-F67E-264A-7E34BE125923}"/>
              </a:ext>
            </a:extLst>
          </p:cNvPr>
          <p:cNvSpPr/>
          <p:nvPr/>
        </p:nvSpPr>
        <p:spPr>
          <a:xfrm>
            <a:off x="4190725" y="4852407"/>
            <a:ext cx="1152128" cy="5227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9930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F834D-74E4-222C-DD27-DFEDB92F2691}"/>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D14A271-A771-A82E-4D4D-4577E121AAAD}"/>
              </a:ext>
            </a:extLst>
          </p:cNvPr>
          <p:cNvGraphicFramePr/>
          <p:nvPr>
            <p:extLst>
              <p:ext uri="{D42A27DB-BD31-4B8C-83A1-F6EECF244321}">
                <p14:modId xmlns:p14="http://schemas.microsoft.com/office/powerpoint/2010/main" val="270348777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DC386EE6-BCFA-58BB-52EF-FA7525CED83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C053FB59-CC20-D869-4F17-FBDB42C228D3}"/>
              </a:ext>
            </a:extLst>
          </p:cNvPr>
          <p:cNvPicPr>
            <a:picLocks noChangeAspect="1"/>
          </p:cNvPicPr>
          <p:nvPr/>
        </p:nvPicPr>
        <p:blipFill>
          <a:blip r:embed="rId7"/>
          <a:stretch>
            <a:fillRect/>
          </a:stretch>
        </p:blipFill>
        <p:spPr>
          <a:xfrm>
            <a:off x="696985" y="879028"/>
            <a:ext cx="7403407" cy="2649886"/>
          </a:xfrm>
          <a:prstGeom prst="rect">
            <a:avLst/>
          </a:prstGeom>
        </p:spPr>
      </p:pic>
      <p:pic>
        <p:nvPicPr>
          <p:cNvPr id="6" name="Immagine 5">
            <a:extLst>
              <a:ext uri="{FF2B5EF4-FFF2-40B4-BE49-F238E27FC236}">
                <a16:creationId xmlns:a16="http://schemas.microsoft.com/office/drawing/2014/main" id="{502045FB-614D-3274-0618-00681017E261}"/>
              </a:ext>
            </a:extLst>
          </p:cNvPr>
          <p:cNvPicPr>
            <a:picLocks noChangeAspect="1"/>
          </p:cNvPicPr>
          <p:nvPr/>
        </p:nvPicPr>
        <p:blipFill>
          <a:blip r:embed="rId8"/>
          <a:stretch>
            <a:fillRect/>
          </a:stretch>
        </p:blipFill>
        <p:spPr>
          <a:xfrm>
            <a:off x="487326" y="937256"/>
            <a:ext cx="8169348" cy="4694327"/>
          </a:xfrm>
          <a:prstGeom prst="rect">
            <a:avLst/>
          </a:prstGeom>
        </p:spPr>
      </p:pic>
      <p:sp>
        <p:nvSpPr>
          <p:cNvPr id="7" name="Ovale 6">
            <a:extLst>
              <a:ext uri="{FF2B5EF4-FFF2-40B4-BE49-F238E27FC236}">
                <a16:creationId xmlns:a16="http://schemas.microsoft.com/office/drawing/2014/main" id="{4EE4AA7D-6006-E21C-2BD1-49010FA41CA0}"/>
              </a:ext>
            </a:extLst>
          </p:cNvPr>
          <p:cNvSpPr/>
          <p:nvPr/>
        </p:nvSpPr>
        <p:spPr>
          <a:xfrm>
            <a:off x="2555776" y="6926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D7F6EDB5-C127-B04B-13AC-C563C8D523C3}"/>
              </a:ext>
            </a:extLst>
          </p:cNvPr>
          <p:cNvPicPr>
            <a:picLocks noChangeAspect="1"/>
          </p:cNvPicPr>
          <p:nvPr/>
        </p:nvPicPr>
        <p:blipFill>
          <a:blip r:embed="rId9"/>
          <a:stretch>
            <a:fillRect/>
          </a:stretch>
        </p:blipFill>
        <p:spPr>
          <a:xfrm>
            <a:off x="449222" y="849406"/>
            <a:ext cx="8245555" cy="5159187"/>
          </a:xfrm>
          <a:prstGeom prst="rect">
            <a:avLst/>
          </a:prstGeom>
        </p:spPr>
      </p:pic>
      <p:sp>
        <p:nvSpPr>
          <p:cNvPr id="11" name="Ovale 10">
            <a:extLst>
              <a:ext uri="{FF2B5EF4-FFF2-40B4-BE49-F238E27FC236}">
                <a16:creationId xmlns:a16="http://schemas.microsoft.com/office/drawing/2014/main" id="{1CFBA74E-BFFC-1EFF-26EB-AF222C7F3891}"/>
              </a:ext>
            </a:extLst>
          </p:cNvPr>
          <p:cNvSpPr/>
          <p:nvPr/>
        </p:nvSpPr>
        <p:spPr>
          <a:xfrm>
            <a:off x="1187624" y="3190166"/>
            <a:ext cx="4896544" cy="368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B1D68F94-14A8-E9E3-D391-730FB548D334}"/>
              </a:ext>
            </a:extLst>
          </p:cNvPr>
          <p:cNvPicPr>
            <a:picLocks noChangeAspect="1"/>
          </p:cNvPicPr>
          <p:nvPr/>
        </p:nvPicPr>
        <p:blipFill>
          <a:blip r:embed="rId10"/>
          <a:stretch>
            <a:fillRect/>
          </a:stretch>
        </p:blipFill>
        <p:spPr>
          <a:xfrm>
            <a:off x="477554" y="785205"/>
            <a:ext cx="8253175" cy="5197290"/>
          </a:xfrm>
          <a:prstGeom prst="rect">
            <a:avLst/>
          </a:prstGeom>
        </p:spPr>
      </p:pic>
      <p:sp>
        <p:nvSpPr>
          <p:cNvPr id="14" name="Ovale 13">
            <a:extLst>
              <a:ext uri="{FF2B5EF4-FFF2-40B4-BE49-F238E27FC236}">
                <a16:creationId xmlns:a16="http://schemas.microsoft.com/office/drawing/2014/main" id="{3E686D08-F3E9-9A35-17B8-E1F53F868BB8}"/>
              </a:ext>
            </a:extLst>
          </p:cNvPr>
          <p:cNvSpPr/>
          <p:nvPr/>
        </p:nvSpPr>
        <p:spPr>
          <a:xfrm>
            <a:off x="2555776" y="906207"/>
            <a:ext cx="295233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542632F2-5B88-FB07-7953-9E2BC537B364}"/>
              </a:ext>
            </a:extLst>
          </p:cNvPr>
          <p:cNvPicPr>
            <a:picLocks noChangeAspect="1"/>
          </p:cNvPicPr>
          <p:nvPr/>
        </p:nvPicPr>
        <p:blipFill>
          <a:blip r:embed="rId11"/>
          <a:stretch>
            <a:fillRect/>
          </a:stretch>
        </p:blipFill>
        <p:spPr>
          <a:xfrm>
            <a:off x="445624" y="1448219"/>
            <a:ext cx="8169348" cy="2286198"/>
          </a:xfrm>
          <a:prstGeom prst="rect">
            <a:avLst/>
          </a:prstGeom>
        </p:spPr>
      </p:pic>
      <p:pic>
        <p:nvPicPr>
          <p:cNvPr id="18" name="Immagine 17">
            <a:extLst>
              <a:ext uri="{FF2B5EF4-FFF2-40B4-BE49-F238E27FC236}">
                <a16:creationId xmlns:a16="http://schemas.microsoft.com/office/drawing/2014/main" id="{53DFE2F5-8372-25E6-476C-500AB3D300C3}"/>
              </a:ext>
            </a:extLst>
          </p:cNvPr>
          <p:cNvPicPr>
            <a:picLocks noChangeAspect="1"/>
          </p:cNvPicPr>
          <p:nvPr/>
        </p:nvPicPr>
        <p:blipFill>
          <a:blip r:embed="rId12"/>
          <a:stretch>
            <a:fillRect/>
          </a:stretch>
        </p:blipFill>
        <p:spPr>
          <a:xfrm>
            <a:off x="464464" y="834165"/>
            <a:ext cx="8215072" cy="5189670"/>
          </a:xfrm>
          <a:prstGeom prst="rect">
            <a:avLst/>
          </a:prstGeom>
        </p:spPr>
      </p:pic>
      <p:sp>
        <p:nvSpPr>
          <p:cNvPr id="19" name="Ovale 18">
            <a:extLst>
              <a:ext uri="{FF2B5EF4-FFF2-40B4-BE49-F238E27FC236}">
                <a16:creationId xmlns:a16="http://schemas.microsoft.com/office/drawing/2014/main" id="{20BBA11D-AD45-3E3F-C1B0-2834F3676DBE}"/>
              </a:ext>
            </a:extLst>
          </p:cNvPr>
          <p:cNvSpPr/>
          <p:nvPr/>
        </p:nvSpPr>
        <p:spPr>
          <a:xfrm>
            <a:off x="2581373" y="1082015"/>
            <a:ext cx="1080120" cy="4946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AE8A3EB6-E513-108C-E90E-6A498AD4152A}"/>
              </a:ext>
            </a:extLst>
          </p:cNvPr>
          <p:cNvSpPr/>
          <p:nvPr/>
        </p:nvSpPr>
        <p:spPr>
          <a:xfrm>
            <a:off x="1547664" y="1537106"/>
            <a:ext cx="1296144" cy="4946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148A0308-0464-AF6A-0B71-C6367956F6C0}"/>
              </a:ext>
            </a:extLst>
          </p:cNvPr>
          <p:cNvPicPr>
            <a:picLocks noChangeAspect="1"/>
          </p:cNvPicPr>
          <p:nvPr/>
        </p:nvPicPr>
        <p:blipFill>
          <a:blip r:embed="rId13"/>
          <a:stretch>
            <a:fillRect/>
          </a:stretch>
        </p:blipFill>
        <p:spPr>
          <a:xfrm>
            <a:off x="472296" y="2347079"/>
            <a:ext cx="8116003" cy="2194750"/>
          </a:xfrm>
          <a:prstGeom prst="rect">
            <a:avLst/>
          </a:prstGeom>
        </p:spPr>
      </p:pic>
      <p:sp>
        <p:nvSpPr>
          <p:cNvPr id="23" name="Ovale 22">
            <a:extLst>
              <a:ext uri="{FF2B5EF4-FFF2-40B4-BE49-F238E27FC236}">
                <a16:creationId xmlns:a16="http://schemas.microsoft.com/office/drawing/2014/main" id="{00255EFE-6057-5F88-D3F4-A3C23D94F8E3}"/>
              </a:ext>
            </a:extLst>
          </p:cNvPr>
          <p:cNvSpPr/>
          <p:nvPr/>
        </p:nvSpPr>
        <p:spPr>
          <a:xfrm>
            <a:off x="2583598" y="2177084"/>
            <a:ext cx="3140530" cy="4946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38CA902C-BC94-251C-7562-7A0ED52E0148}"/>
              </a:ext>
            </a:extLst>
          </p:cNvPr>
          <p:cNvSpPr/>
          <p:nvPr/>
        </p:nvSpPr>
        <p:spPr>
          <a:xfrm>
            <a:off x="271128" y="3181694"/>
            <a:ext cx="1996616" cy="5679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4942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4" grpId="0" animBg="1"/>
      <p:bldP spid="19" grpId="0" animBg="1"/>
      <p:bldP spid="20"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3AEA-D2C1-96EA-3E15-FF707DC5BD02}"/>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2470C8D3-4B83-DF21-F074-2FA4B426BDAD}"/>
              </a:ext>
            </a:extLst>
          </p:cNvPr>
          <p:cNvGraphicFramePr/>
          <p:nvPr>
            <p:extLst>
              <p:ext uri="{D42A27DB-BD31-4B8C-83A1-F6EECF244321}">
                <p14:modId xmlns:p14="http://schemas.microsoft.com/office/powerpoint/2010/main" val="142501503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CE3445C0-7F85-8488-A3E7-8570202757B6}"/>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5A7106A5-930F-FE15-8566-EAB1BF9D0AEC}"/>
              </a:ext>
            </a:extLst>
          </p:cNvPr>
          <p:cNvPicPr>
            <a:picLocks noChangeAspect="1"/>
          </p:cNvPicPr>
          <p:nvPr/>
        </p:nvPicPr>
        <p:blipFill>
          <a:blip r:embed="rId7"/>
          <a:stretch>
            <a:fillRect/>
          </a:stretch>
        </p:blipFill>
        <p:spPr>
          <a:xfrm>
            <a:off x="661409" y="867614"/>
            <a:ext cx="7456180" cy="2273353"/>
          </a:xfrm>
          <a:prstGeom prst="rect">
            <a:avLst/>
          </a:prstGeom>
        </p:spPr>
      </p:pic>
      <p:pic>
        <p:nvPicPr>
          <p:cNvPr id="6" name="Immagine 5">
            <a:extLst>
              <a:ext uri="{FF2B5EF4-FFF2-40B4-BE49-F238E27FC236}">
                <a16:creationId xmlns:a16="http://schemas.microsoft.com/office/drawing/2014/main" id="{E4490E61-787C-49FA-187E-DB91D7E7591B}"/>
              </a:ext>
            </a:extLst>
          </p:cNvPr>
          <p:cNvPicPr>
            <a:picLocks noChangeAspect="1"/>
          </p:cNvPicPr>
          <p:nvPr/>
        </p:nvPicPr>
        <p:blipFill>
          <a:blip r:embed="rId8"/>
          <a:stretch>
            <a:fillRect/>
          </a:stretch>
        </p:blipFill>
        <p:spPr>
          <a:xfrm>
            <a:off x="445412" y="980728"/>
            <a:ext cx="8253175" cy="5121084"/>
          </a:xfrm>
          <a:prstGeom prst="rect">
            <a:avLst/>
          </a:prstGeom>
        </p:spPr>
      </p:pic>
      <p:sp>
        <p:nvSpPr>
          <p:cNvPr id="7" name="Ovale 6">
            <a:extLst>
              <a:ext uri="{FF2B5EF4-FFF2-40B4-BE49-F238E27FC236}">
                <a16:creationId xmlns:a16="http://schemas.microsoft.com/office/drawing/2014/main" id="{0F386E57-D6DF-8E8B-6CBA-81DF49E9BA40}"/>
              </a:ext>
            </a:extLst>
          </p:cNvPr>
          <p:cNvSpPr/>
          <p:nvPr/>
        </p:nvSpPr>
        <p:spPr>
          <a:xfrm>
            <a:off x="2411760" y="98796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FB1BDF4-C0E0-7411-3175-1F927C53997E}"/>
              </a:ext>
            </a:extLst>
          </p:cNvPr>
          <p:cNvSpPr/>
          <p:nvPr/>
        </p:nvSpPr>
        <p:spPr>
          <a:xfrm>
            <a:off x="607410" y="2010514"/>
            <a:ext cx="398114" cy="2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A4A6682D-EDCD-E1DB-EF4D-8BE5F018EFA8}"/>
              </a:ext>
            </a:extLst>
          </p:cNvPr>
          <p:cNvPicPr>
            <a:picLocks noChangeAspect="1"/>
          </p:cNvPicPr>
          <p:nvPr/>
        </p:nvPicPr>
        <p:blipFill>
          <a:blip r:embed="rId9"/>
          <a:stretch>
            <a:fillRect/>
          </a:stretch>
        </p:blipFill>
        <p:spPr>
          <a:xfrm>
            <a:off x="415845" y="960262"/>
            <a:ext cx="8283658" cy="5141550"/>
          </a:xfrm>
          <a:prstGeom prst="rect">
            <a:avLst/>
          </a:prstGeom>
        </p:spPr>
      </p:pic>
      <p:sp>
        <p:nvSpPr>
          <p:cNvPr id="12" name="Ovale 11">
            <a:extLst>
              <a:ext uri="{FF2B5EF4-FFF2-40B4-BE49-F238E27FC236}">
                <a16:creationId xmlns:a16="http://schemas.microsoft.com/office/drawing/2014/main" id="{0E4D5364-EA18-EA07-DE2F-466458C3A6FB}"/>
              </a:ext>
            </a:extLst>
          </p:cNvPr>
          <p:cNvSpPr/>
          <p:nvPr/>
        </p:nvSpPr>
        <p:spPr>
          <a:xfrm>
            <a:off x="2555776" y="1340769"/>
            <a:ext cx="1181668" cy="695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1DBE9773-7B2B-5351-D0ED-658E514D60F2}"/>
              </a:ext>
            </a:extLst>
          </p:cNvPr>
          <p:cNvSpPr/>
          <p:nvPr/>
        </p:nvSpPr>
        <p:spPr>
          <a:xfrm>
            <a:off x="607410" y="2277513"/>
            <a:ext cx="1181668" cy="347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562B637C-6CDA-63CC-7116-AE8192D52B2C}"/>
              </a:ext>
            </a:extLst>
          </p:cNvPr>
          <p:cNvPicPr>
            <a:picLocks noChangeAspect="1"/>
          </p:cNvPicPr>
          <p:nvPr/>
        </p:nvPicPr>
        <p:blipFill>
          <a:blip r:embed="rId10"/>
          <a:stretch>
            <a:fillRect/>
          </a:stretch>
        </p:blipFill>
        <p:spPr>
          <a:xfrm>
            <a:off x="449222" y="845596"/>
            <a:ext cx="8245555" cy="5166808"/>
          </a:xfrm>
          <a:prstGeom prst="rect">
            <a:avLst/>
          </a:prstGeom>
        </p:spPr>
      </p:pic>
      <p:sp>
        <p:nvSpPr>
          <p:cNvPr id="16" name="Ovale 15">
            <a:extLst>
              <a:ext uri="{FF2B5EF4-FFF2-40B4-BE49-F238E27FC236}">
                <a16:creationId xmlns:a16="http://schemas.microsoft.com/office/drawing/2014/main" id="{4A4F10C8-1FB7-B8E0-C1D9-0E05913E21CE}"/>
              </a:ext>
            </a:extLst>
          </p:cNvPr>
          <p:cNvSpPr/>
          <p:nvPr/>
        </p:nvSpPr>
        <p:spPr>
          <a:xfrm>
            <a:off x="2651090" y="1034548"/>
            <a:ext cx="1661312" cy="5197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3EA9CE61-87D9-CF47-898C-35143B8375FC}"/>
              </a:ext>
            </a:extLst>
          </p:cNvPr>
          <p:cNvSpPr/>
          <p:nvPr/>
        </p:nvSpPr>
        <p:spPr>
          <a:xfrm>
            <a:off x="271128" y="1364686"/>
            <a:ext cx="1895068" cy="2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7C53C676-474D-2B7F-CEC1-A9F1B05E7FC5}"/>
              </a:ext>
            </a:extLst>
          </p:cNvPr>
          <p:cNvSpPr/>
          <p:nvPr/>
        </p:nvSpPr>
        <p:spPr>
          <a:xfrm>
            <a:off x="2598344" y="1536556"/>
            <a:ext cx="2808213" cy="473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9FCE7B61-A27F-2F11-3764-853734D9F8F0}"/>
              </a:ext>
            </a:extLst>
          </p:cNvPr>
          <p:cNvSpPr/>
          <p:nvPr/>
        </p:nvSpPr>
        <p:spPr>
          <a:xfrm>
            <a:off x="78877" y="1858428"/>
            <a:ext cx="1895068" cy="2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1EB07D73-32C8-A1E8-4459-9E3F427EF462}"/>
              </a:ext>
            </a:extLst>
          </p:cNvPr>
          <p:cNvSpPr/>
          <p:nvPr/>
        </p:nvSpPr>
        <p:spPr>
          <a:xfrm>
            <a:off x="2328239" y="2054313"/>
            <a:ext cx="1895068" cy="2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2A791D3B-927B-8349-DD9C-9EEC8BBF2F0B}"/>
              </a:ext>
            </a:extLst>
          </p:cNvPr>
          <p:cNvSpPr/>
          <p:nvPr/>
        </p:nvSpPr>
        <p:spPr>
          <a:xfrm>
            <a:off x="2393810" y="3186348"/>
            <a:ext cx="1325684" cy="3074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580AE3AE-D033-4BDC-9FF7-080036CC1841}"/>
              </a:ext>
            </a:extLst>
          </p:cNvPr>
          <p:cNvPicPr>
            <a:picLocks noChangeAspect="1"/>
          </p:cNvPicPr>
          <p:nvPr/>
        </p:nvPicPr>
        <p:blipFill>
          <a:blip r:embed="rId11"/>
          <a:stretch>
            <a:fillRect/>
          </a:stretch>
        </p:blipFill>
        <p:spPr>
          <a:xfrm>
            <a:off x="411119" y="1016829"/>
            <a:ext cx="8253175" cy="5197290"/>
          </a:xfrm>
          <a:prstGeom prst="rect">
            <a:avLst/>
          </a:prstGeom>
        </p:spPr>
      </p:pic>
      <p:sp>
        <p:nvSpPr>
          <p:cNvPr id="24" name="Ovale 23">
            <a:extLst>
              <a:ext uri="{FF2B5EF4-FFF2-40B4-BE49-F238E27FC236}">
                <a16:creationId xmlns:a16="http://schemas.microsoft.com/office/drawing/2014/main" id="{06BA9F1C-6BA1-7C42-E74F-8F31D3ADE88B}"/>
              </a:ext>
            </a:extLst>
          </p:cNvPr>
          <p:cNvSpPr/>
          <p:nvPr/>
        </p:nvSpPr>
        <p:spPr>
          <a:xfrm>
            <a:off x="2639374" y="116047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51ABF779-F5F6-1DC0-5284-566B9E73F154}"/>
              </a:ext>
            </a:extLst>
          </p:cNvPr>
          <p:cNvSpPr/>
          <p:nvPr/>
        </p:nvSpPr>
        <p:spPr>
          <a:xfrm>
            <a:off x="541938" y="1677243"/>
            <a:ext cx="1080120" cy="377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8903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2" grpId="0" animBg="1"/>
      <p:bldP spid="13" grpId="0" animBg="1"/>
      <p:bldP spid="16" grpId="0" animBg="1"/>
      <p:bldP spid="17" grpId="0" animBg="1"/>
      <p:bldP spid="18" grpId="0" animBg="1"/>
      <p:bldP spid="19" grpId="0" animBg="1"/>
      <p:bldP spid="20" grpId="0" animBg="1"/>
      <p:bldP spid="21"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C7D6-2F08-503F-D6B7-442851CF4F1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8EEF1B8-FD3B-A4B1-CD34-E752FED2AF0C}"/>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4B1EBFC6-1094-C257-AA09-6A4433B51C78}"/>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720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24386610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F5862766-298E-2243-8742-E1A7EB0C089F}"/>
              </a:ext>
            </a:extLst>
          </p:cNvPr>
          <p:cNvPicPr>
            <a:picLocks noChangeAspect="1"/>
          </p:cNvPicPr>
          <p:nvPr/>
        </p:nvPicPr>
        <p:blipFill>
          <a:blip r:embed="rId7"/>
          <a:stretch>
            <a:fillRect/>
          </a:stretch>
        </p:blipFill>
        <p:spPr>
          <a:xfrm>
            <a:off x="618723" y="1052736"/>
            <a:ext cx="7906554" cy="2756839"/>
          </a:xfrm>
          <a:prstGeom prst="rect">
            <a:avLst/>
          </a:prstGeom>
        </p:spPr>
      </p:pic>
      <p:sp>
        <p:nvSpPr>
          <p:cNvPr id="7" name="CasellaDiTesto 6">
            <a:extLst>
              <a:ext uri="{FF2B5EF4-FFF2-40B4-BE49-F238E27FC236}">
                <a16:creationId xmlns:a16="http://schemas.microsoft.com/office/drawing/2014/main" id="{E8843D28-33AA-D281-88D3-0C4D42D40F80}"/>
              </a:ext>
            </a:extLst>
          </p:cNvPr>
          <p:cNvSpPr txBox="1"/>
          <p:nvPr/>
        </p:nvSpPr>
        <p:spPr>
          <a:xfrm>
            <a:off x="1029282" y="2708920"/>
            <a:ext cx="7056784" cy="2862322"/>
          </a:xfrm>
          <a:prstGeom prst="rect">
            <a:avLst/>
          </a:prstGeom>
          <a:solidFill>
            <a:schemeClr val="accent1"/>
          </a:solidFill>
        </p:spPr>
        <p:txBody>
          <a:bodyPr wrap="square">
            <a:spAutoFit/>
          </a:bodyPr>
          <a:lstStyle/>
          <a:p>
            <a:r>
              <a:rPr lang="en-US" dirty="0">
                <a:solidFill>
                  <a:schemeClr val="bg1"/>
                </a:solidFill>
              </a:rPr>
              <a:t>It is actually called a terminal emulator and is a crucial part of any Linux system because it basically allows you to access the system through a shell.</a:t>
            </a:r>
          </a:p>
          <a:p>
            <a:endParaRPr lang="en-US" dirty="0">
              <a:solidFill>
                <a:schemeClr val="bg1"/>
              </a:solidFill>
            </a:endParaRPr>
          </a:p>
          <a:p>
            <a:r>
              <a:rPr lang="en-US" dirty="0">
                <a:solidFill>
                  <a:schemeClr val="bg1"/>
                </a:solidFill>
              </a:rPr>
              <a:t>It's a program that opens a window and lets you </a:t>
            </a:r>
            <a:r>
              <a:rPr lang="en-US" dirty="0" err="1">
                <a:solidFill>
                  <a:schemeClr val="bg1"/>
                </a:solidFill>
              </a:rPr>
              <a:t>writecommands.There</a:t>
            </a:r>
            <a:r>
              <a:rPr lang="en-US" dirty="0">
                <a:solidFill>
                  <a:schemeClr val="bg1"/>
                </a:solidFill>
              </a:rPr>
              <a:t> are a bunch of terminal programs available, but the most used one is the </a:t>
            </a:r>
            <a:r>
              <a:rPr lang="en-US" b="1" u="sng" dirty="0">
                <a:solidFill>
                  <a:schemeClr val="bg1"/>
                </a:solidFill>
              </a:rPr>
              <a:t>gnome-terminal</a:t>
            </a:r>
            <a:r>
              <a:rPr lang="en-US" dirty="0">
                <a:solidFill>
                  <a:schemeClr val="bg1"/>
                </a:solidFill>
              </a:rPr>
              <a:t>, which is the default terminal in Ubuntu and CentOS.</a:t>
            </a:r>
          </a:p>
          <a:p>
            <a:endParaRPr lang="en-US" dirty="0">
              <a:solidFill>
                <a:schemeClr val="bg1"/>
              </a:solidFill>
            </a:endParaRPr>
          </a:p>
          <a:p>
            <a:r>
              <a:rPr lang="en-US" dirty="0">
                <a:solidFill>
                  <a:schemeClr val="bg1"/>
                </a:solidFill>
              </a:rPr>
              <a:t>Other terminal emulator applications are: </a:t>
            </a:r>
            <a:r>
              <a:rPr lang="en-US" b="1" u="sng" dirty="0" err="1">
                <a:solidFill>
                  <a:schemeClr val="bg1"/>
                </a:solidFill>
              </a:rPr>
              <a:t>konsole</a:t>
            </a:r>
            <a:r>
              <a:rPr lang="en-US" b="1" u="sng" dirty="0">
                <a:solidFill>
                  <a:schemeClr val="bg1"/>
                </a:solidFill>
              </a:rPr>
              <a:t>, </a:t>
            </a:r>
            <a:r>
              <a:rPr lang="en-US" b="1" u="sng" dirty="0" err="1">
                <a:solidFill>
                  <a:schemeClr val="bg1"/>
                </a:solidFill>
              </a:rPr>
              <a:t>xterm</a:t>
            </a:r>
            <a:r>
              <a:rPr lang="en-US" b="1" u="sng" dirty="0">
                <a:solidFill>
                  <a:schemeClr val="bg1"/>
                </a:solidFill>
              </a:rPr>
              <a:t>, </a:t>
            </a:r>
            <a:r>
              <a:rPr lang="en-US" b="1" u="sng" dirty="0" err="1">
                <a:solidFill>
                  <a:schemeClr val="bg1"/>
                </a:solidFill>
              </a:rPr>
              <a:t>guake</a:t>
            </a:r>
            <a:r>
              <a:rPr lang="en-US" b="1" u="sng" dirty="0">
                <a:solidFill>
                  <a:schemeClr val="bg1"/>
                </a:solidFill>
              </a:rPr>
              <a:t> or terminator.</a:t>
            </a:r>
            <a:endParaRPr lang="it-IT" b="1" u="sng" dirty="0">
              <a:solidFill>
                <a:schemeClr val="bg1"/>
              </a:solidFill>
            </a:endParaRPr>
          </a:p>
        </p:txBody>
      </p:sp>
    </p:spTree>
    <p:extLst>
      <p:ext uri="{BB962C8B-B14F-4D97-AF65-F5344CB8AC3E}">
        <p14:creationId xmlns:p14="http://schemas.microsoft.com/office/powerpoint/2010/main" val="153185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912F0-30A3-DD0C-236B-D3959D1DC554}"/>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2FB4F76-4F56-38BE-ACB7-799506CCD764}"/>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924A2E59-8E66-58F4-6AAB-B0AC4DF587E3}"/>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112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3A65F-87A5-FE50-4D8B-E010AE77103E}"/>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01B2B05-A421-C13A-DADE-59175B89632A}"/>
              </a:ext>
            </a:extLst>
          </p:cNvPr>
          <p:cNvGraphicFramePr/>
          <p:nvPr>
            <p:extLst>
              <p:ext uri="{D42A27DB-BD31-4B8C-83A1-F6EECF244321}">
                <p14:modId xmlns:p14="http://schemas.microsoft.com/office/powerpoint/2010/main" val="2786386983"/>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F51D441-FD08-3475-CC0B-83F9D5A3E6F3}"/>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400EFD1B-2A16-ED8F-A670-97D9A1ADC472}"/>
              </a:ext>
            </a:extLst>
          </p:cNvPr>
          <p:cNvPicPr>
            <a:picLocks noChangeAspect="1"/>
          </p:cNvPicPr>
          <p:nvPr/>
        </p:nvPicPr>
        <p:blipFill>
          <a:blip r:embed="rId7"/>
          <a:stretch>
            <a:fillRect/>
          </a:stretch>
        </p:blipFill>
        <p:spPr>
          <a:xfrm>
            <a:off x="559027" y="1196752"/>
            <a:ext cx="8280920" cy="3999486"/>
          </a:xfrm>
          <a:prstGeom prst="rect">
            <a:avLst/>
          </a:prstGeom>
        </p:spPr>
      </p:pic>
      <p:sp>
        <p:nvSpPr>
          <p:cNvPr id="5" name="Ovale 4">
            <a:extLst>
              <a:ext uri="{FF2B5EF4-FFF2-40B4-BE49-F238E27FC236}">
                <a16:creationId xmlns:a16="http://schemas.microsoft.com/office/drawing/2014/main" id="{3904B4EB-A6C7-7B53-50EA-E7A46B752693}"/>
              </a:ext>
            </a:extLst>
          </p:cNvPr>
          <p:cNvSpPr/>
          <p:nvPr/>
        </p:nvSpPr>
        <p:spPr>
          <a:xfrm>
            <a:off x="271128" y="465313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8C2AFC9A-42CB-60F8-3F0C-6638520C9171}"/>
              </a:ext>
            </a:extLst>
          </p:cNvPr>
          <p:cNvPicPr>
            <a:picLocks noChangeAspect="1"/>
          </p:cNvPicPr>
          <p:nvPr/>
        </p:nvPicPr>
        <p:blipFill>
          <a:blip r:embed="rId8"/>
          <a:stretch>
            <a:fillRect/>
          </a:stretch>
        </p:blipFill>
        <p:spPr>
          <a:xfrm>
            <a:off x="2051720" y="1772816"/>
            <a:ext cx="5580112" cy="2438845"/>
          </a:xfrm>
          <a:prstGeom prst="rect">
            <a:avLst/>
          </a:prstGeom>
        </p:spPr>
      </p:pic>
      <p:sp>
        <p:nvSpPr>
          <p:cNvPr id="9" name="Ovale 8">
            <a:extLst>
              <a:ext uri="{FF2B5EF4-FFF2-40B4-BE49-F238E27FC236}">
                <a16:creationId xmlns:a16="http://schemas.microsoft.com/office/drawing/2014/main" id="{75C2530E-2379-A976-3BE7-516EBC5F9B4F}"/>
              </a:ext>
            </a:extLst>
          </p:cNvPr>
          <p:cNvSpPr/>
          <p:nvPr/>
        </p:nvSpPr>
        <p:spPr>
          <a:xfrm>
            <a:off x="4716174" y="274078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EB05047F-0CCE-96DB-7542-001081AC8003}"/>
              </a:ext>
            </a:extLst>
          </p:cNvPr>
          <p:cNvPicPr>
            <a:picLocks noChangeAspect="1"/>
          </p:cNvPicPr>
          <p:nvPr/>
        </p:nvPicPr>
        <p:blipFill>
          <a:blip r:embed="rId9"/>
          <a:stretch>
            <a:fillRect/>
          </a:stretch>
        </p:blipFill>
        <p:spPr>
          <a:xfrm>
            <a:off x="7770156" y="2586025"/>
            <a:ext cx="931467" cy="1611306"/>
          </a:xfrm>
          <a:prstGeom prst="rect">
            <a:avLst/>
          </a:prstGeom>
        </p:spPr>
      </p:pic>
      <p:sp>
        <p:nvSpPr>
          <p:cNvPr id="12" name="Ovale 11">
            <a:extLst>
              <a:ext uri="{FF2B5EF4-FFF2-40B4-BE49-F238E27FC236}">
                <a16:creationId xmlns:a16="http://schemas.microsoft.com/office/drawing/2014/main" id="{89FB6969-6FA4-4AC9-D45F-AC59C61DE949}"/>
              </a:ext>
            </a:extLst>
          </p:cNvPr>
          <p:cNvSpPr/>
          <p:nvPr/>
        </p:nvSpPr>
        <p:spPr>
          <a:xfrm>
            <a:off x="7649822" y="3459659"/>
            <a:ext cx="1080120" cy="3119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F3807E57-5C6C-14C0-F560-3280EE7A3DC6}"/>
              </a:ext>
            </a:extLst>
          </p:cNvPr>
          <p:cNvPicPr>
            <a:picLocks noChangeAspect="1"/>
          </p:cNvPicPr>
          <p:nvPr/>
        </p:nvPicPr>
        <p:blipFill>
          <a:blip r:embed="rId10"/>
          <a:stretch>
            <a:fillRect/>
          </a:stretch>
        </p:blipFill>
        <p:spPr>
          <a:xfrm>
            <a:off x="3489247" y="4251527"/>
            <a:ext cx="2453853" cy="800169"/>
          </a:xfrm>
          <a:prstGeom prst="rect">
            <a:avLst/>
          </a:prstGeom>
        </p:spPr>
      </p:pic>
      <p:pic>
        <p:nvPicPr>
          <p:cNvPr id="16" name="Immagine 15">
            <a:extLst>
              <a:ext uri="{FF2B5EF4-FFF2-40B4-BE49-F238E27FC236}">
                <a16:creationId xmlns:a16="http://schemas.microsoft.com/office/drawing/2014/main" id="{AEEDB6FA-C14E-9A58-369F-CFC07C6F6AAF}"/>
              </a:ext>
            </a:extLst>
          </p:cNvPr>
          <p:cNvPicPr>
            <a:picLocks noChangeAspect="1"/>
          </p:cNvPicPr>
          <p:nvPr/>
        </p:nvPicPr>
        <p:blipFill>
          <a:blip r:embed="rId11"/>
          <a:stretch>
            <a:fillRect/>
          </a:stretch>
        </p:blipFill>
        <p:spPr>
          <a:xfrm>
            <a:off x="1497063" y="1249491"/>
            <a:ext cx="6149873" cy="4359018"/>
          </a:xfrm>
          <a:prstGeom prst="rect">
            <a:avLst/>
          </a:prstGeom>
        </p:spPr>
      </p:pic>
      <p:sp>
        <p:nvSpPr>
          <p:cNvPr id="17" name="Ovale 16">
            <a:extLst>
              <a:ext uri="{FF2B5EF4-FFF2-40B4-BE49-F238E27FC236}">
                <a16:creationId xmlns:a16="http://schemas.microsoft.com/office/drawing/2014/main" id="{84FA1C9C-59EE-2750-B634-A8D86862B1F2}"/>
              </a:ext>
            </a:extLst>
          </p:cNvPr>
          <p:cNvSpPr/>
          <p:nvPr/>
        </p:nvSpPr>
        <p:spPr>
          <a:xfrm>
            <a:off x="1397799" y="1249491"/>
            <a:ext cx="581913" cy="370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DCDA9196-42AA-A7F2-8736-D8EFD1272075}"/>
              </a:ext>
            </a:extLst>
          </p:cNvPr>
          <p:cNvPicPr>
            <a:picLocks noChangeAspect="1"/>
          </p:cNvPicPr>
          <p:nvPr/>
        </p:nvPicPr>
        <p:blipFill>
          <a:blip r:embed="rId12"/>
          <a:stretch>
            <a:fillRect/>
          </a:stretch>
        </p:blipFill>
        <p:spPr>
          <a:xfrm>
            <a:off x="1726957" y="1249491"/>
            <a:ext cx="6172735" cy="4747671"/>
          </a:xfrm>
          <a:prstGeom prst="rect">
            <a:avLst/>
          </a:prstGeom>
        </p:spPr>
      </p:pic>
      <p:sp>
        <p:nvSpPr>
          <p:cNvPr id="20" name="Ovale 19">
            <a:extLst>
              <a:ext uri="{FF2B5EF4-FFF2-40B4-BE49-F238E27FC236}">
                <a16:creationId xmlns:a16="http://schemas.microsoft.com/office/drawing/2014/main" id="{9AD673C8-8682-CF10-F756-E0935267A9A2}"/>
              </a:ext>
            </a:extLst>
          </p:cNvPr>
          <p:cNvSpPr/>
          <p:nvPr/>
        </p:nvSpPr>
        <p:spPr>
          <a:xfrm>
            <a:off x="2058214" y="1402499"/>
            <a:ext cx="200973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293EE903-FA5C-38EC-F02E-2D77696A7589}"/>
              </a:ext>
            </a:extLst>
          </p:cNvPr>
          <p:cNvSpPr/>
          <p:nvPr/>
        </p:nvSpPr>
        <p:spPr>
          <a:xfrm>
            <a:off x="5109305" y="1345608"/>
            <a:ext cx="200973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71B04E94-B351-FD32-5469-3B7521441138}"/>
              </a:ext>
            </a:extLst>
          </p:cNvPr>
          <p:cNvPicPr>
            <a:picLocks noChangeAspect="1"/>
          </p:cNvPicPr>
          <p:nvPr/>
        </p:nvPicPr>
        <p:blipFill>
          <a:blip r:embed="rId13"/>
          <a:stretch>
            <a:fillRect/>
          </a:stretch>
        </p:blipFill>
        <p:spPr>
          <a:xfrm>
            <a:off x="1538976" y="1249490"/>
            <a:ext cx="6337854" cy="4920595"/>
          </a:xfrm>
          <a:prstGeom prst="rect">
            <a:avLst/>
          </a:prstGeom>
        </p:spPr>
      </p:pic>
      <p:sp>
        <p:nvSpPr>
          <p:cNvPr id="24" name="Ovale 23">
            <a:extLst>
              <a:ext uri="{FF2B5EF4-FFF2-40B4-BE49-F238E27FC236}">
                <a16:creationId xmlns:a16="http://schemas.microsoft.com/office/drawing/2014/main" id="{48705735-9A68-2108-33A2-5B11BF63DC5C}"/>
              </a:ext>
            </a:extLst>
          </p:cNvPr>
          <p:cNvSpPr/>
          <p:nvPr/>
        </p:nvSpPr>
        <p:spPr>
          <a:xfrm>
            <a:off x="3329315" y="1879687"/>
            <a:ext cx="1080120" cy="2582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09FD7C1A-24A2-9DA6-841E-95A6BF51B20D}"/>
              </a:ext>
            </a:extLst>
          </p:cNvPr>
          <p:cNvSpPr/>
          <p:nvPr/>
        </p:nvSpPr>
        <p:spPr>
          <a:xfrm>
            <a:off x="3517296" y="2115691"/>
            <a:ext cx="1080120" cy="2582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1C12D108-D10B-B564-CA95-631512A7D8DF}"/>
              </a:ext>
            </a:extLst>
          </p:cNvPr>
          <p:cNvSpPr/>
          <p:nvPr/>
        </p:nvSpPr>
        <p:spPr>
          <a:xfrm>
            <a:off x="3367274" y="4872245"/>
            <a:ext cx="1080120" cy="2582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30CBE78C-9284-B119-55D6-1BE251B484AD}"/>
              </a:ext>
            </a:extLst>
          </p:cNvPr>
          <p:cNvSpPr txBox="1"/>
          <p:nvPr/>
        </p:nvSpPr>
        <p:spPr>
          <a:xfrm>
            <a:off x="2202592" y="1582341"/>
            <a:ext cx="4627604" cy="2862322"/>
          </a:xfrm>
          <a:prstGeom prst="rect">
            <a:avLst/>
          </a:prstGeom>
          <a:solidFill>
            <a:schemeClr val="accent1"/>
          </a:solidFill>
        </p:spPr>
        <p:txBody>
          <a:bodyPr wrap="square">
            <a:spAutoFit/>
          </a:bodyPr>
          <a:lstStyle/>
          <a:p>
            <a:r>
              <a:rPr lang="en-US" dirty="0">
                <a:solidFill>
                  <a:schemeClr val="bg1"/>
                </a:solidFill>
              </a:rPr>
              <a:t>An important thing to know is that Linux is a case sensitive operating system, which means that it’s sensitive to the capitalization of letters.</a:t>
            </a:r>
          </a:p>
          <a:p>
            <a:endParaRPr lang="en-US" dirty="0">
              <a:solidFill>
                <a:schemeClr val="bg1"/>
              </a:solidFill>
            </a:endParaRPr>
          </a:p>
          <a:p>
            <a:r>
              <a:rPr lang="en-US" dirty="0">
                <a:solidFill>
                  <a:schemeClr val="bg1"/>
                </a:solidFill>
              </a:rPr>
              <a:t>This is different compared to Windows, which is case insensitive.</a:t>
            </a:r>
          </a:p>
          <a:p>
            <a:endParaRPr lang="en-US" dirty="0">
              <a:solidFill>
                <a:schemeClr val="bg1"/>
              </a:solidFill>
            </a:endParaRPr>
          </a:p>
          <a:p>
            <a:r>
              <a:rPr lang="en-US" dirty="0">
                <a:solidFill>
                  <a:schemeClr val="bg1"/>
                </a:solidFill>
              </a:rPr>
              <a:t>From now, we'll consider the commands and options as written in lowercase letters, if I don't specify otherwise.</a:t>
            </a:r>
            <a:endParaRPr lang="it-IT" dirty="0">
              <a:solidFill>
                <a:schemeClr val="bg1"/>
              </a:solidFill>
            </a:endParaRPr>
          </a:p>
        </p:txBody>
      </p:sp>
      <p:sp>
        <p:nvSpPr>
          <p:cNvPr id="30" name="CasellaDiTesto 29">
            <a:extLst>
              <a:ext uri="{FF2B5EF4-FFF2-40B4-BE49-F238E27FC236}">
                <a16:creationId xmlns:a16="http://schemas.microsoft.com/office/drawing/2014/main" id="{CD082793-DF91-E6A9-0F9C-1F4A90AA8F6A}"/>
              </a:ext>
            </a:extLst>
          </p:cNvPr>
          <p:cNvSpPr txBox="1"/>
          <p:nvPr/>
        </p:nvSpPr>
        <p:spPr>
          <a:xfrm>
            <a:off x="2227007" y="1169301"/>
            <a:ext cx="4611328" cy="3416320"/>
          </a:xfrm>
          <a:prstGeom prst="rect">
            <a:avLst/>
          </a:prstGeom>
          <a:solidFill>
            <a:schemeClr val="accent1"/>
          </a:solidFill>
        </p:spPr>
        <p:txBody>
          <a:bodyPr wrap="square">
            <a:spAutoFit/>
          </a:bodyPr>
          <a:lstStyle/>
          <a:p>
            <a:r>
              <a:rPr lang="en-US" dirty="0">
                <a:solidFill>
                  <a:schemeClr val="bg1"/>
                </a:solidFill>
              </a:rPr>
              <a:t>But what is a shell? Simply put, a Shell is a program that takes commands from the user. through the keyboard and gives them to the operating system’s kernel to get executed.</a:t>
            </a:r>
          </a:p>
          <a:p>
            <a:endParaRPr lang="en-US" dirty="0">
              <a:solidFill>
                <a:schemeClr val="bg1"/>
              </a:solidFill>
            </a:endParaRPr>
          </a:p>
          <a:p>
            <a:r>
              <a:rPr lang="en-US" dirty="0">
                <a:solidFill>
                  <a:schemeClr val="bg1"/>
                </a:solidFill>
              </a:rPr>
              <a:t>It's also called the command interpreter because it accepts commands from the user and then checks or interprets them to see if they are syntactically correct.</a:t>
            </a:r>
          </a:p>
          <a:p>
            <a:endParaRPr lang="en-US" dirty="0">
              <a:solidFill>
                <a:schemeClr val="bg1"/>
              </a:solidFill>
            </a:endParaRPr>
          </a:p>
          <a:p>
            <a:r>
              <a:rPr lang="en-US" dirty="0">
                <a:solidFill>
                  <a:schemeClr val="bg1"/>
                </a:solidFill>
              </a:rPr>
              <a:t>And if they are, the shell will send them to the kernel for execution.</a:t>
            </a:r>
            <a:endParaRPr lang="it-IT" dirty="0">
              <a:solidFill>
                <a:schemeClr val="bg1"/>
              </a:solidFill>
            </a:endParaRPr>
          </a:p>
        </p:txBody>
      </p:sp>
      <p:sp>
        <p:nvSpPr>
          <p:cNvPr id="32" name="CasellaDiTesto 31">
            <a:extLst>
              <a:ext uri="{FF2B5EF4-FFF2-40B4-BE49-F238E27FC236}">
                <a16:creationId xmlns:a16="http://schemas.microsoft.com/office/drawing/2014/main" id="{DBD3D39B-AC0A-76EB-0979-052B33D0F0AB}"/>
              </a:ext>
            </a:extLst>
          </p:cNvPr>
          <p:cNvSpPr txBox="1"/>
          <p:nvPr/>
        </p:nvSpPr>
        <p:spPr>
          <a:xfrm>
            <a:off x="1962656" y="1204865"/>
            <a:ext cx="5190036" cy="3693319"/>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There are several shells available, but the most widely used one is called </a:t>
            </a:r>
            <a:r>
              <a:rPr lang="en-US" b="1" i="0" u="sng" dirty="0">
                <a:solidFill>
                  <a:schemeClr val="bg1"/>
                </a:solidFill>
                <a:effectLst/>
                <a:latin typeface="Udemy Sans"/>
              </a:rPr>
              <a:t>Bash</a:t>
            </a:r>
            <a:r>
              <a:rPr lang="en-US" b="0" i="0" u="sng" dirty="0">
                <a:solidFill>
                  <a:schemeClr val="bg1"/>
                </a:solidFill>
                <a:effectLst/>
                <a:latin typeface="Udemy Sans"/>
              </a:rPr>
              <a:t>.</a:t>
            </a:r>
          </a:p>
          <a:p>
            <a:pPr algn="l"/>
            <a:endParaRPr lang="en-US" b="0" i="0" u="sng" dirty="0">
              <a:solidFill>
                <a:schemeClr val="bg1"/>
              </a:solidFill>
              <a:effectLst/>
              <a:latin typeface="Udemy Sans"/>
            </a:endParaRPr>
          </a:p>
          <a:p>
            <a:pPr algn="l"/>
            <a:r>
              <a:rPr lang="en-US" b="0" i="0" dirty="0">
                <a:solidFill>
                  <a:schemeClr val="bg1"/>
                </a:solidFill>
                <a:effectLst/>
                <a:latin typeface="Udemy Sans"/>
              </a:rPr>
              <a:t>It is the default location for many Linux distributions, including Ubuntu, Linux Mint, Debian, CentOS</a:t>
            </a:r>
          </a:p>
          <a:p>
            <a:pPr algn="l"/>
            <a:r>
              <a:rPr lang="en-US" b="0" i="0" dirty="0">
                <a:solidFill>
                  <a:schemeClr val="bg1"/>
                </a:solidFill>
                <a:effectLst/>
                <a:latin typeface="Udemy Sans"/>
              </a:rPr>
              <a:t>and Mac OS as well.</a:t>
            </a:r>
          </a:p>
          <a:p>
            <a:pPr algn="l"/>
            <a:endParaRPr lang="en-US" b="0" i="0" dirty="0">
              <a:solidFill>
                <a:schemeClr val="bg1"/>
              </a:solidFill>
              <a:effectLst/>
              <a:latin typeface="Udemy Sans"/>
            </a:endParaRPr>
          </a:p>
          <a:p>
            <a:pPr algn="l"/>
            <a:r>
              <a:rPr lang="en-US" b="0" i="0" dirty="0">
                <a:solidFill>
                  <a:schemeClr val="bg1"/>
                </a:solidFill>
                <a:effectLst/>
                <a:latin typeface="Udemy Sans"/>
              </a:rPr>
              <a:t>If you run Windows subsystem for Linux or WSL on Windows 10 Bash is also the default shell.</a:t>
            </a:r>
          </a:p>
          <a:p>
            <a:pPr algn="l"/>
            <a:r>
              <a:rPr lang="en-US" b="0" i="0" dirty="0">
                <a:solidFill>
                  <a:schemeClr val="bg1"/>
                </a:solidFill>
                <a:effectLst/>
                <a:latin typeface="Udemy Sans"/>
              </a:rPr>
              <a:t>Other applications besides Bash are </a:t>
            </a:r>
            <a:r>
              <a:rPr lang="en-US" b="0" i="0" dirty="0" err="1">
                <a:solidFill>
                  <a:schemeClr val="bg1"/>
                </a:solidFill>
                <a:effectLst/>
                <a:latin typeface="Udemy Sans"/>
              </a:rPr>
              <a:t>Bourne</a:t>
            </a:r>
            <a:r>
              <a:rPr lang="en-US" b="0" i="0" dirty="0">
                <a:solidFill>
                  <a:schemeClr val="bg1"/>
                </a:solidFill>
                <a:effectLst/>
                <a:latin typeface="Udemy Sans"/>
              </a:rPr>
              <a:t> Shell, C </a:t>
            </a:r>
            <a:r>
              <a:rPr lang="en-US" b="0" i="0" dirty="0" err="1">
                <a:solidFill>
                  <a:schemeClr val="bg1"/>
                </a:solidFill>
                <a:effectLst/>
                <a:latin typeface="Udemy Sans"/>
              </a:rPr>
              <a:t>Shell,</a:t>
            </a:r>
            <a:r>
              <a:rPr lang="en-US" dirty="0" err="1">
                <a:solidFill>
                  <a:schemeClr val="bg1"/>
                </a:solidFill>
                <a:latin typeface="Udemy Sans"/>
              </a:rPr>
              <a:t>Korn</a:t>
            </a:r>
            <a:r>
              <a:rPr lang="en-US" b="0" i="0" dirty="0">
                <a:solidFill>
                  <a:schemeClr val="bg1"/>
                </a:solidFill>
                <a:effectLst/>
                <a:latin typeface="Udemy Sans"/>
              </a:rPr>
              <a:t> Shell or Z Shell.</a:t>
            </a:r>
          </a:p>
          <a:p>
            <a:pPr algn="l"/>
            <a:endParaRPr lang="en-US" dirty="0">
              <a:solidFill>
                <a:schemeClr val="bg1"/>
              </a:solidFill>
              <a:latin typeface="Udemy Sans"/>
            </a:endParaRPr>
          </a:p>
          <a:p>
            <a:pPr algn="l"/>
            <a:endParaRPr lang="en-US" b="0" i="0" dirty="0">
              <a:solidFill>
                <a:schemeClr val="bg1"/>
              </a:solidFill>
              <a:effectLst/>
              <a:latin typeface="Udemy Sans"/>
            </a:endParaRPr>
          </a:p>
        </p:txBody>
      </p:sp>
      <p:pic>
        <p:nvPicPr>
          <p:cNvPr id="34" name="Immagine 33">
            <a:extLst>
              <a:ext uri="{FF2B5EF4-FFF2-40B4-BE49-F238E27FC236}">
                <a16:creationId xmlns:a16="http://schemas.microsoft.com/office/drawing/2014/main" id="{8C8E60F1-1135-B633-CECA-4DF5B693486C}"/>
              </a:ext>
            </a:extLst>
          </p:cNvPr>
          <p:cNvPicPr>
            <a:picLocks noChangeAspect="1"/>
          </p:cNvPicPr>
          <p:nvPr/>
        </p:nvPicPr>
        <p:blipFill>
          <a:blip r:embed="rId14"/>
          <a:stretch>
            <a:fillRect/>
          </a:stretch>
        </p:blipFill>
        <p:spPr>
          <a:xfrm>
            <a:off x="1500874" y="1085647"/>
            <a:ext cx="6142252" cy="4686706"/>
          </a:xfrm>
          <a:prstGeom prst="rect">
            <a:avLst/>
          </a:prstGeom>
        </p:spPr>
      </p:pic>
      <p:sp>
        <p:nvSpPr>
          <p:cNvPr id="35" name="Ovale 34">
            <a:extLst>
              <a:ext uri="{FF2B5EF4-FFF2-40B4-BE49-F238E27FC236}">
                <a16:creationId xmlns:a16="http://schemas.microsoft.com/office/drawing/2014/main" id="{0A6137C2-21C5-E4A9-2CC2-E465F26D73D5}"/>
              </a:ext>
            </a:extLst>
          </p:cNvPr>
          <p:cNvSpPr/>
          <p:nvPr/>
        </p:nvSpPr>
        <p:spPr>
          <a:xfrm>
            <a:off x="3489247" y="1581633"/>
            <a:ext cx="529816" cy="4189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AECDCC28-06BB-373E-F327-463750B877BA}"/>
              </a:ext>
            </a:extLst>
          </p:cNvPr>
          <p:cNvSpPr/>
          <p:nvPr/>
        </p:nvSpPr>
        <p:spPr>
          <a:xfrm>
            <a:off x="3327053" y="1940652"/>
            <a:ext cx="529816" cy="4189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16AB6487-2761-9457-9663-FA1E92363BC3}"/>
              </a:ext>
            </a:extLst>
          </p:cNvPr>
          <p:cNvSpPr txBox="1"/>
          <p:nvPr/>
        </p:nvSpPr>
        <p:spPr>
          <a:xfrm>
            <a:off x="2227007" y="2138797"/>
            <a:ext cx="4611328" cy="4247317"/>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In this terminal, the Bash shell was started. We've discussed terminal essentials, but didn't say a word </a:t>
            </a:r>
            <a:r>
              <a:rPr lang="en-US" b="0" i="0" dirty="0">
                <a:solidFill>
                  <a:schemeClr val="bg1"/>
                </a:solidFill>
                <a:effectLst/>
                <a:latin typeface="Udemy Sans"/>
              </a:rPr>
              <a:t>about consoles. What is a console?</a:t>
            </a:r>
          </a:p>
          <a:p>
            <a:pPr algn="l"/>
            <a:r>
              <a:rPr lang="en-US" b="0" i="0" dirty="0">
                <a:solidFill>
                  <a:schemeClr val="bg1"/>
                </a:solidFill>
                <a:effectLst/>
                <a:latin typeface="Udemy Sans"/>
              </a:rPr>
              <a:t>The console is a special sort of terminal that starts if no GUI was installed.</a:t>
            </a:r>
          </a:p>
          <a:p>
            <a:pPr algn="l"/>
            <a:endParaRPr lang="en-US" b="0" i="0" dirty="0">
              <a:solidFill>
                <a:schemeClr val="bg1"/>
              </a:solidFill>
              <a:effectLst/>
              <a:latin typeface="Udemy Sans"/>
            </a:endParaRPr>
          </a:p>
          <a:p>
            <a:pPr algn="l"/>
            <a:r>
              <a:rPr lang="en-US" b="0" i="0" dirty="0">
                <a:solidFill>
                  <a:schemeClr val="bg1"/>
                </a:solidFill>
                <a:effectLst/>
                <a:latin typeface="Udemy Sans"/>
              </a:rPr>
              <a:t>So the terminal and the console are similar.</a:t>
            </a:r>
          </a:p>
          <a:p>
            <a:pPr algn="l"/>
            <a:endParaRPr lang="en-US" b="0" i="0" dirty="0">
              <a:solidFill>
                <a:schemeClr val="bg1"/>
              </a:solidFill>
              <a:effectLst/>
              <a:latin typeface="Udemy Sans"/>
            </a:endParaRPr>
          </a:p>
          <a:p>
            <a:pPr algn="l"/>
            <a:r>
              <a:rPr lang="en-US" b="0" i="0" dirty="0">
                <a:solidFill>
                  <a:schemeClr val="bg1"/>
                </a:solidFill>
                <a:effectLst/>
                <a:latin typeface="Udemy Sans"/>
              </a:rPr>
              <a:t>You start a terminal in a graphical interface, and the console, in a text only interface.</a:t>
            </a:r>
          </a:p>
          <a:p>
            <a:pPr algn="l"/>
            <a:endParaRPr lang="en-US" dirty="0">
              <a:solidFill>
                <a:schemeClr val="bg1"/>
              </a:solidFill>
              <a:latin typeface="Udemy Sans"/>
            </a:endParaRPr>
          </a:p>
          <a:p>
            <a:pPr algn="ctr"/>
            <a:r>
              <a:rPr lang="it-IT" b="0" i="0" u="sng" dirty="0">
                <a:solidFill>
                  <a:srgbClr val="521E9F"/>
                </a:solidFill>
                <a:effectLst/>
                <a:latin typeface="Udemy Sans"/>
              </a:rPr>
              <a:t>To </a:t>
            </a:r>
            <a:r>
              <a:rPr lang="it-IT" b="0" i="0" u="sng" dirty="0" err="1">
                <a:solidFill>
                  <a:srgbClr val="521E9F"/>
                </a:solidFill>
                <a:effectLst/>
                <a:latin typeface="Udemy Sans"/>
              </a:rPr>
              <a:t>enter</a:t>
            </a:r>
            <a:r>
              <a:rPr lang="it-IT" b="0" i="0" u="sng" dirty="0">
                <a:solidFill>
                  <a:srgbClr val="521E9F"/>
                </a:solidFill>
                <a:effectLst/>
                <a:latin typeface="Udemy Sans"/>
              </a:rPr>
              <a:t> console: </a:t>
            </a:r>
            <a:r>
              <a:rPr lang="it-IT" b="0" i="0" u="sng" dirty="0" err="1">
                <a:solidFill>
                  <a:srgbClr val="521E9F"/>
                </a:solidFill>
                <a:effectLst/>
                <a:latin typeface="Udemy Sans"/>
              </a:rPr>
              <a:t>ctrl</a:t>
            </a:r>
            <a:r>
              <a:rPr lang="it-IT" b="0" i="0" u="sng" dirty="0">
                <a:solidFill>
                  <a:srgbClr val="521E9F"/>
                </a:solidFill>
                <a:effectLst/>
                <a:latin typeface="Udemy Sans"/>
              </a:rPr>
              <a:t> + alt + F1 to F8</a:t>
            </a:r>
          </a:p>
          <a:p>
            <a:pPr algn="ctr"/>
            <a:r>
              <a:rPr lang="it-IT" u="sng" dirty="0">
                <a:solidFill>
                  <a:srgbClr val="521E9F"/>
                </a:solidFill>
                <a:latin typeface="Udemy Sans"/>
              </a:rPr>
              <a:t>To exit console: alt+F2</a:t>
            </a:r>
            <a:endParaRPr lang="en-US" b="0" i="0" dirty="0">
              <a:solidFill>
                <a:schemeClr val="bg1"/>
              </a:solidFill>
              <a:effectLst/>
              <a:latin typeface="Udemy Sans"/>
            </a:endParaRPr>
          </a:p>
          <a:p>
            <a:pPr algn="l"/>
            <a:endParaRPr lang="en-US" dirty="0">
              <a:solidFill>
                <a:schemeClr val="bg1"/>
              </a:solidFill>
              <a:latin typeface="Udemy Sans"/>
            </a:endParaRPr>
          </a:p>
          <a:p>
            <a:pPr algn="l"/>
            <a:endParaRPr lang="en-US" b="0" i="0" dirty="0">
              <a:solidFill>
                <a:schemeClr val="bg1"/>
              </a:solidFill>
              <a:effectLst/>
              <a:latin typeface="Udemy Sans"/>
            </a:endParaRPr>
          </a:p>
        </p:txBody>
      </p:sp>
    </p:spTree>
    <p:extLst>
      <p:ext uri="{BB962C8B-B14F-4D97-AF65-F5344CB8AC3E}">
        <p14:creationId xmlns:p14="http://schemas.microsoft.com/office/powerpoint/2010/main" val="283290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animBg="1"/>
      <p:bldP spid="12" grpId="0" animBg="1"/>
      <p:bldP spid="17" grpId="0" animBg="1"/>
      <p:bldP spid="20" grpId="0" animBg="1"/>
      <p:bldP spid="21" grpId="0" animBg="1"/>
      <p:bldP spid="24" grpId="0" animBg="1"/>
      <p:bldP spid="25" grpId="0" animBg="1"/>
      <p:bldP spid="26" grpId="0" animBg="1"/>
      <p:bldP spid="28" grpId="0" animBg="1"/>
      <p:bldP spid="30" grpId="0" animBg="1"/>
      <p:bldP spid="32" grpId="0" animBg="1"/>
      <p:bldP spid="35" grpId="0" animBg="1"/>
      <p:bldP spid="36"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F6A0C-D046-32DD-73E6-F962F8800260}"/>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B00709AA-B05E-D1EC-9F90-EC73211FE70C}"/>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F726969F-CEC4-90EC-1B00-E9895C7CA5AB}"/>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BC6F5BDE-FAE4-BF9B-2D69-4E12E2554156}"/>
              </a:ext>
            </a:extLst>
          </p:cNvPr>
          <p:cNvSpPr txBox="1"/>
          <p:nvPr/>
        </p:nvSpPr>
        <p:spPr>
          <a:xfrm>
            <a:off x="2051720" y="2060848"/>
            <a:ext cx="5832648" cy="2308324"/>
          </a:xfrm>
          <a:prstGeom prst="rect">
            <a:avLst/>
          </a:prstGeom>
          <a:solidFill>
            <a:schemeClr val="accent1"/>
          </a:solidFill>
        </p:spPr>
        <p:txBody>
          <a:bodyPr wrap="square">
            <a:spAutoFit/>
          </a:bodyPr>
          <a:lstStyle/>
          <a:p>
            <a:pPr algn="l"/>
            <a:r>
              <a:rPr lang="en-US" b="0" i="0" dirty="0">
                <a:solidFill>
                  <a:schemeClr val="bg1"/>
                </a:solidFill>
                <a:effectLst/>
                <a:latin typeface="Udemy Sans"/>
              </a:rPr>
              <a:t>Note that the gnome-terminal is not the only one. I'll install a new terminal emulator called </a:t>
            </a:r>
            <a:r>
              <a:rPr lang="en-US" b="1" i="0" dirty="0">
                <a:solidFill>
                  <a:schemeClr val="bg1"/>
                </a:solidFill>
                <a:effectLst/>
                <a:latin typeface="Udemy Sans"/>
              </a:rPr>
              <a:t>Terminator</a:t>
            </a:r>
            <a:r>
              <a:rPr lang="en-US" b="0" i="0" dirty="0">
                <a:solidFill>
                  <a:schemeClr val="bg1"/>
                </a:solidFill>
                <a:effectLst/>
                <a:latin typeface="Udemy Sans"/>
              </a:rPr>
              <a:t>, </a:t>
            </a:r>
            <a:r>
              <a:rPr lang="en-US" b="0" i="0" u="sng" dirty="0">
                <a:solidFill>
                  <a:schemeClr val="bg1"/>
                </a:solidFill>
                <a:effectLst/>
                <a:latin typeface="Udemy Sans"/>
              </a:rPr>
              <a:t>which provides several features that the default terminal application does not support. A useful </a:t>
            </a:r>
            <a:r>
              <a:rPr lang="en-US" b="0" i="0" dirty="0">
                <a:solidFill>
                  <a:schemeClr val="bg1"/>
                </a:solidFill>
                <a:effectLst/>
                <a:latin typeface="Udemy Sans"/>
              </a:rPr>
              <a:t>feature is the ability to create multiple terminals in one window.</a:t>
            </a:r>
          </a:p>
          <a:p>
            <a:pPr algn="l"/>
            <a:r>
              <a:rPr lang="en-US" b="0" i="0" dirty="0">
                <a:solidFill>
                  <a:schemeClr val="bg1"/>
                </a:solidFill>
                <a:effectLst/>
                <a:latin typeface="Udemy Sans"/>
              </a:rPr>
              <a:t>So in the gnome terminal, I'm writing: </a:t>
            </a:r>
          </a:p>
          <a:p>
            <a:pPr algn="l"/>
            <a:endParaRPr lang="en-US" b="0" i="0" dirty="0">
              <a:solidFill>
                <a:schemeClr val="bg1"/>
              </a:solidFill>
              <a:effectLst/>
              <a:latin typeface="Udemy Sans"/>
            </a:endParaRPr>
          </a:p>
          <a:p>
            <a:pPr algn="ctr"/>
            <a:r>
              <a:rPr lang="en-US" b="1" i="0" dirty="0" err="1">
                <a:solidFill>
                  <a:schemeClr val="bg1"/>
                </a:solidFill>
                <a:effectLst/>
                <a:latin typeface="Udemy Sans"/>
              </a:rPr>
              <a:t>sudo</a:t>
            </a:r>
            <a:r>
              <a:rPr lang="en-US" b="1" i="0" dirty="0">
                <a:solidFill>
                  <a:schemeClr val="bg1"/>
                </a:solidFill>
                <a:effectLst/>
                <a:latin typeface="Udemy Sans"/>
              </a:rPr>
              <a:t> apt update &amp;&amp; </a:t>
            </a:r>
            <a:r>
              <a:rPr lang="en-US" b="1" i="0" dirty="0" err="1">
                <a:solidFill>
                  <a:schemeClr val="bg1"/>
                </a:solidFill>
                <a:effectLst/>
                <a:latin typeface="Udemy Sans"/>
              </a:rPr>
              <a:t>sudo</a:t>
            </a:r>
            <a:r>
              <a:rPr lang="en-US" b="1" i="0" dirty="0">
                <a:solidFill>
                  <a:schemeClr val="bg1"/>
                </a:solidFill>
                <a:effectLst/>
                <a:latin typeface="Udemy Sans"/>
              </a:rPr>
              <a:t> apt install terminator</a:t>
            </a:r>
          </a:p>
        </p:txBody>
      </p:sp>
      <p:pic>
        <p:nvPicPr>
          <p:cNvPr id="9" name="Immagine 8">
            <a:extLst>
              <a:ext uri="{FF2B5EF4-FFF2-40B4-BE49-F238E27FC236}">
                <a16:creationId xmlns:a16="http://schemas.microsoft.com/office/drawing/2014/main" id="{3492E0CE-3DBD-2F8A-EB22-12B7E560D4D7}"/>
              </a:ext>
            </a:extLst>
          </p:cNvPr>
          <p:cNvPicPr>
            <a:picLocks noChangeAspect="1"/>
          </p:cNvPicPr>
          <p:nvPr/>
        </p:nvPicPr>
        <p:blipFill>
          <a:blip r:embed="rId7"/>
          <a:stretch>
            <a:fillRect/>
          </a:stretch>
        </p:blipFill>
        <p:spPr>
          <a:xfrm>
            <a:off x="904304" y="1124744"/>
            <a:ext cx="7340104" cy="5622592"/>
          </a:xfrm>
          <a:prstGeom prst="rect">
            <a:avLst/>
          </a:prstGeom>
        </p:spPr>
      </p:pic>
      <p:sp>
        <p:nvSpPr>
          <p:cNvPr id="10" name="Ovale 9">
            <a:extLst>
              <a:ext uri="{FF2B5EF4-FFF2-40B4-BE49-F238E27FC236}">
                <a16:creationId xmlns:a16="http://schemas.microsoft.com/office/drawing/2014/main" id="{E4EF4E3F-E9B4-A18A-6F78-9E9E6607B5D3}"/>
              </a:ext>
            </a:extLst>
          </p:cNvPr>
          <p:cNvSpPr/>
          <p:nvPr/>
        </p:nvSpPr>
        <p:spPr>
          <a:xfrm>
            <a:off x="3445978" y="1713053"/>
            <a:ext cx="45824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FECEAB72-EF54-C38C-065E-AD29661FD170}"/>
              </a:ext>
            </a:extLst>
          </p:cNvPr>
          <p:cNvPicPr>
            <a:picLocks noChangeAspect="1"/>
          </p:cNvPicPr>
          <p:nvPr/>
        </p:nvPicPr>
        <p:blipFill>
          <a:blip r:embed="rId8"/>
          <a:stretch>
            <a:fillRect/>
          </a:stretch>
        </p:blipFill>
        <p:spPr>
          <a:xfrm>
            <a:off x="396044" y="1412776"/>
            <a:ext cx="7966753" cy="3960440"/>
          </a:xfrm>
          <a:prstGeom prst="rect">
            <a:avLst/>
          </a:prstGeom>
        </p:spPr>
      </p:pic>
      <p:sp>
        <p:nvSpPr>
          <p:cNvPr id="13" name="Ovale 12">
            <a:extLst>
              <a:ext uri="{FF2B5EF4-FFF2-40B4-BE49-F238E27FC236}">
                <a16:creationId xmlns:a16="http://schemas.microsoft.com/office/drawing/2014/main" id="{F1CEDE03-B4E3-5EA7-8533-17D0A09E0FFE}"/>
              </a:ext>
            </a:extLst>
          </p:cNvPr>
          <p:cNvSpPr/>
          <p:nvPr/>
        </p:nvSpPr>
        <p:spPr>
          <a:xfrm>
            <a:off x="159924" y="474217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75E6816F-22BB-157E-3E67-6F3C304BEEA1}"/>
              </a:ext>
            </a:extLst>
          </p:cNvPr>
          <p:cNvSpPr/>
          <p:nvPr/>
        </p:nvSpPr>
        <p:spPr>
          <a:xfrm>
            <a:off x="6814625" y="358824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2F3F053-F22D-149B-A3C4-D324DF9FF745}"/>
              </a:ext>
            </a:extLst>
          </p:cNvPr>
          <p:cNvPicPr>
            <a:picLocks noChangeAspect="1"/>
          </p:cNvPicPr>
          <p:nvPr/>
        </p:nvPicPr>
        <p:blipFill>
          <a:blip r:embed="rId9"/>
          <a:stretch>
            <a:fillRect/>
          </a:stretch>
        </p:blipFill>
        <p:spPr>
          <a:xfrm>
            <a:off x="5737181" y="3984977"/>
            <a:ext cx="1569856" cy="807790"/>
          </a:xfrm>
          <a:prstGeom prst="rect">
            <a:avLst/>
          </a:prstGeom>
        </p:spPr>
      </p:pic>
      <p:sp>
        <p:nvSpPr>
          <p:cNvPr id="17" name="Ovale 16">
            <a:extLst>
              <a:ext uri="{FF2B5EF4-FFF2-40B4-BE49-F238E27FC236}">
                <a16:creationId xmlns:a16="http://schemas.microsoft.com/office/drawing/2014/main" id="{7807B7D6-5F1D-E779-3C9D-77C56C919A79}"/>
              </a:ext>
            </a:extLst>
          </p:cNvPr>
          <p:cNvSpPr/>
          <p:nvPr/>
        </p:nvSpPr>
        <p:spPr>
          <a:xfrm>
            <a:off x="5590489" y="428383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F15F9220-9AE8-3AA6-F161-A745093FC82E}"/>
              </a:ext>
            </a:extLst>
          </p:cNvPr>
          <p:cNvPicPr>
            <a:picLocks noChangeAspect="1"/>
          </p:cNvPicPr>
          <p:nvPr/>
        </p:nvPicPr>
        <p:blipFill>
          <a:blip r:embed="rId10"/>
          <a:stretch>
            <a:fillRect/>
          </a:stretch>
        </p:blipFill>
        <p:spPr>
          <a:xfrm>
            <a:off x="521389" y="1268760"/>
            <a:ext cx="8281412" cy="5166125"/>
          </a:xfrm>
          <a:prstGeom prst="rect">
            <a:avLst/>
          </a:prstGeom>
        </p:spPr>
      </p:pic>
      <p:sp>
        <p:nvSpPr>
          <p:cNvPr id="20" name="Ovale 19">
            <a:extLst>
              <a:ext uri="{FF2B5EF4-FFF2-40B4-BE49-F238E27FC236}">
                <a16:creationId xmlns:a16="http://schemas.microsoft.com/office/drawing/2014/main" id="{65668EC2-E95A-8CF9-3413-DB191F6E2B09}"/>
              </a:ext>
            </a:extLst>
          </p:cNvPr>
          <p:cNvSpPr/>
          <p:nvPr/>
        </p:nvSpPr>
        <p:spPr>
          <a:xfrm>
            <a:off x="278226" y="316497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397E0C0D-C85C-45C0-589C-F9A053277CA8}"/>
              </a:ext>
            </a:extLst>
          </p:cNvPr>
          <p:cNvPicPr>
            <a:picLocks noChangeAspect="1"/>
          </p:cNvPicPr>
          <p:nvPr/>
        </p:nvPicPr>
        <p:blipFill>
          <a:blip r:embed="rId11"/>
          <a:stretch>
            <a:fillRect/>
          </a:stretch>
        </p:blipFill>
        <p:spPr>
          <a:xfrm>
            <a:off x="3550831" y="2007747"/>
            <a:ext cx="2042337" cy="2842506"/>
          </a:xfrm>
          <a:prstGeom prst="rect">
            <a:avLst/>
          </a:prstGeom>
        </p:spPr>
      </p:pic>
      <p:sp>
        <p:nvSpPr>
          <p:cNvPr id="23" name="Ovale 22">
            <a:extLst>
              <a:ext uri="{FF2B5EF4-FFF2-40B4-BE49-F238E27FC236}">
                <a16:creationId xmlns:a16="http://schemas.microsoft.com/office/drawing/2014/main" id="{6FC0ACFA-DE94-9B4E-9FF3-F2E47B1977FA}"/>
              </a:ext>
            </a:extLst>
          </p:cNvPr>
          <p:cNvSpPr/>
          <p:nvPr/>
        </p:nvSpPr>
        <p:spPr>
          <a:xfrm>
            <a:off x="3477956" y="4422273"/>
            <a:ext cx="1080120" cy="223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86E3D0E8-085B-9C1A-53EA-B32291C62767}"/>
              </a:ext>
            </a:extLst>
          </p:cNvPr>
          <p:cNvPicPr>
            <a:picLocks noChangeAspect="1"/>
          </p:cNvPicPr>
          <p:nvPr/>
        </p:nvPicPr>
        <p:blipFill>
          <a:blip r:embed="rId12"/>
          <a:stretch>
            <a:fillRect/>
          </a:stretch>
        </p:blipFill>
        <p:spPr>
          <a:xfrm>
            <a:off x="1197206" y="1080471"/>
            <a:ext cx="7071973" cy="5456393"/>
          </a:xfrm>
          <a:prstGeom prst="rect">
            <a:avLst/>
          </a:prstGeom>
        </p:spPr>
      </p:pic>
      <p:sp>
        <p:nvSpPr>
          <p:cNvPr id="26" name="Ovale 25">
            <a:extLst>
              <a:ext uri="{FF2B5EF4-FFF2-40B4-BE49-F238E27FC236}">
                <a16:creationId xmlns:a16="http://schemas.microsoft.com/office/drawing/2014/main" id="{F580BD47-5A4B-B24D-C9AC-F5984416D2A5}"/>
              </a:ext>
            </a:extLst>
          </p:cNvPr>
          <p:cNvSpPr/>
          <p:nvPr/>
        </p:nvSpPr>
        <p:spPr>
          <a:xfrm>
            <a:off x="1634341" y="1363320"/>
            <a:ext cx="1080120" cy="380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EF21E8AA-FA31-D3E9-4315-E368AB167F4F}"/>
              </a:ext>
            </a:extLst>
          </p:cNvPr>
          <p:cNvSpPr/>
          <p:nvPr/>
        </p:nvSpPr>
        <p:spPr>
          <a:xfrm>
            <a:off x="1200435" y="1901156"/>
            <a:ext cx="1080120" cy="380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052DFF80-771D-C307-8812-6D066C851FC0}"/>
              </a:ext>
            </a:extLst>
          </p:cNvPr>
          <p:cNvSpPr/>
          <p:nvPr/>
        </p:nvSpPr>
        <p:spPr>
          <a:xfrm>
            <a:off x="3839360" y="1753154"/>
            <a:ext cx="1080120" cy="380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AB7C2E0D-6FB7-5CFD-8B91-0C3AA4D6273B}"/>
              </a:ext>
            </a:extLst>
          </p:cNvPr>
          <p:cNvSpPr/>
          <p:nvPr/>
        </p:nvSpPr>
        <p:spPr>
          <a:xfrm>
            <a:off x="3832626" y="2530582"/>
            <a:ext cx="1080120" cy="3800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35516F95-FCF4-2DDF-042A-919D5FF8E873}"/>
              </a:ext>
            </a:extLst>
          </p:cNvPr>
          <p:cNvPicPr>
            <a:picLocks noChangeAspect="1"/>
          </p:cNvPicPr>
          <p:nvPr/>
        </p:nvPicPr>
        <p:blipFill>
          <a:blip r:embed="rId13"/>
          <a:stretch>
            <a:fillRect/>
          </a:stretch>
        </p:blipFill>
        <p:spPr>
          <a:xfrm>
            <a:off x="1167383" y="1092441"/>
            <a:ext cx="7648337" cy="5488695"/>
          </a:xfrm>
          <a:prstGeom prst="rect">
            <a:avLst/>
          </a:prstGeom>
        </p:spPr>
      </p:pic>
      <p:sp>
        <p:nvSpPr>
          <p:cNvPr id="32" name="Ovale 31">
            <a:extLst>
              <a:ext uri="{FF2B5EF4-FFF2-40B4-BE49-F238E27FC236}">
                <a16:creationId xmlns:a16="http://schemas.microsoft.com/office/drawing/2014/main" id="{07D41832-1B7E-CFAD-49CB-F6D1EA7267EB}"/>
              </a:ext>
            </a:extLst>
          </p:cNvPr>
          <p:cNvSpPr/>
          <p:nvPr/>
        </p:nvSpPr>
        <p:spPr>
          <a:xfrm>
            <a:off x="4239777" y="4065346"/>
            <a:ext cx="1616469" cy="621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a:extLst>
              <a:ext uri="{FF2B5EF4-FFF2-40B4-BE49-F238E27FC236}">
                <a16:creationId xmlns:a16="http://schemas.microsoft.com/office/drawing/2014/main" id="{6CF7CA19-1166-222B-2979-1903C6109F99}"/>
              </a:ext>
            </a:extLst>
          </p:cNvPr>
          <p:cNvPicPr>
            <a:picLocks noChangeAspect="1"/>
          </p:cNvPicPr>
          <p:nvPr/>
        </p:nvPicPr>
        <p:blipFill>
          <a:blip r:embed="rId14"/>
          <a:stretch>
            <a:fillRect/>
          </a:stretch>
        </p:blipFill>
        <p:spPr>
          <a:xfrm>
            <a:off x="1043607" y="1109075"/>
            <a:ext cx="7792547" cy="5622592"/>
          </a:xfrm>
          <a:prstGeom prst="rect">
            <a:avLst/>
          </a:prstGeom>
        </p:spPr>
      </p:pic>
    </p:spTree>
    <p:extLst>
      <p:ext uri="{BB962C8B-B14F-4D97-AF65-F5344CB8AC3E}">
        <p14:creationId xmlns:p14="http://schemas.microsoft.com/office/powerpoint/2010/main" val="149344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7" grpId="0" animBg="1"/>
      <p:bldP spid="20" grpId="0" animBg="1"/>
      <p:bldP spid="23" grpId="0" animBg="1"/>
      <p:bldP spid="26" grpId="0" animBg="1"/>
      <p:bldP spid="27" grpId="0" animBg="1"/>
      <p:bldP spid="28" grpId="0" animBg="1"/>
      <p:bldP spid="29"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A737-509D-F3BD-B246-137B4A36C8D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5E9CA747-C4DD-E68A-6565-846EB54B1A3F}"/>
              </a:ext>
            </a:extLst>
          </p:cNvPr>
          <p:cNvGraphicFramePr/>
          <p:nvPr>
            <p:extLst>
              <p:ext uri="{D42A27DB-BD31-4B8C-83A1-F6EECF244321}">
                <p14:modId xmlns:p14="http://schemas.microsoft.com/office/powerpoint/2010/main" val="183734616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2E2A51E6-3C2B-5F0F-FEF8-E6E05F762D78}"/>
              </a:ext>
            </a:extLst>
          </p:cNvPr>
          <p:cNvSpPr/>
          <p:nvPr/>
        </p:nvSpPr>
        <p:spPr>
          <a:xfrm>
            <a:off x="245707" y="35714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0CED8E1-01BB-8DD6-2B6D-840316478C14}"/>
              </a:ext>
            </a:extLst>
          </p:cNvPr>
          <p:cNvSpPr txBox="1"/>
          <p:nvPr/>
        </p:nvSpPr>
        <p:spPr>
          <a:xfrm>
            <a:off x="2252010" y="1052736"/>
            <a:ext cx="4611328" cy="1200329"/>
          </a:xfrm>
          <a:prstGeom prst="rect">
            <a:avLst/>
          </a:prstGeom>
          <a:solidFill>
            <a:schemeClr val="accent1"/>
          </a:solidFill>
        </p:spPr>
        <p:txBody>
          <a:bodyPr wrap="square">
            <a:spAutoFit/>
          </a:bodyPr>
          <a:lstStyle/>
          <a:p>
            <a:r>
              <a:rPr lang="en-US" dirty="0">
                <a:solidFill>
                  <a:schemeClr val="bg1"/>
                </a:solidFill>
              </a:rPr>
              <a:t>Let's go ahead and discuss the structure of the Linux commands. To give a comment to a Linux system, you type in a shell, the command’s name, its options and arguments, if required.</a:t>
            </a:r>
            <a:endParaRPr lang="it-IT" dirty="0">
              <a:solidFill>
                <a:schemeClr val="bg1"/>
              </a:solidFill>
            </a:endParaRPr>
          </a:p>
        </p:txBody>
      </p:sp>
      <p:pic>
        <p:nvPicPr>
          <p:cNvPr id="6" name="Immagine 5">
            <a:extLst>
              <a:ext uri="{FF2B5EF4-FFF2-40B4-BE49-F238E27FC236}">
                <a16:creationId xmlns:a16="http://schemas.microsoft.com/office/drawing/2014/main" id="{5BB7F450-3470-009F-5689-9FA9AF0861FD}"/>
              </a:ext>
            </a:extLst>
          </p:cNvPr>
          <p:cNvPicPr>
            <a:picLocks noChangeAspect="1"/>
          </p:cNvPicPr>
          <p:nvPr/>
        </p:nvPicPr>
        <p:blipFill>
          <a:blip r:embed="rId7"/>
          <a:stretch>
            <a:fillRect/>
          </a:stretch>
        </p:blipFill>
        <p:spPr>
          <a:xfrm>
            <a:off x="1478012" y="2132856"/>
            <a:ext cx="6187976" cy="4465707"/>
          </a:xfrm>
          <a:prstGeom prst="rect">
            <a:avLst/>
          </a:prstGeom>
        </p:spPr>
      </p:pic>
      <p:sp>
        <p:nvSpPr>
          <p:cNvPr id="7" name="Ovale 6">
            <a:extLst>
              <a:ext uri="{FF2B5EF4-FFF2-40B4-BE49-F238E27FC236}">
                <a16:creationId xmlns:a16="http://schemas.microsoft.com/office/drawing/2014/main" id="{C15572F4-F03D-B4D0-2A28-8428ADA49B54}"/>
              </a:ext>
            </a:extLst>
          </p:cNvPr>
          <p:cNvSpPr/>
          <p:nvPr/>
        </p:nvSpPr>
        <p:spPr>
          <a:xfrm>
            <a:off x="2771800" y="2420888"/>
            <a:ext cx="2160240" cy="4969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6EC2DA69-6BF7-8CA1-7539-CD01A8849207}"/>
              </a:ext>
            </a:extLst>
          </p:cNvPr>
          <p:cNvSpPr/>
          <p:nvPr/>
        </p:nvSpPr>
        <p:spPr>
          <a:xfrm>
            <a:off x="3419872" y="2530040"/>
            <a:ext cx="288031" cy="3228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llout: linea piegata 9">
            <a:extLst>
              <a:ext uri="{FF2B5EF4-FFF2-40B4-BE49-F238E27FC236}">
                <a16:creationId xmlns:a16="http://schemas.microsoft.com/office/drawing/2014/main" id="{16FBA1AF-F0AB-5C2A-3B71-6A0FB6E30988}"/>
              </a:ext>
            </a:extLst>
          </p:cNvPr>
          <p:cNvSpPr/>
          <p:nvPr/>
        </p:nvSpPr>
        <p:spPr>
          <a:xfrm>
            <a:off x="3851920" y="3933130"/>
            <a:ext cx="1239870" cy="701178"/>
          </a:xfrm>
          <a:prstGeom prst="borderCallout2">
            <a:avLst>
              <a:gd name="adj1" fmla="val 18750"/>
              <a:gd name="adj2" fmla="val -8333"/>
              <a:gd name="adj3" fmla="val 18750"/>
              <a:gd name="adj4" fmla="val -16667"/>
              <a:gd name="adj5" fmla="val -166548"/>
              <a:gd name="adj6" fmla="val -228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Option</a:t>
            </a:r>
          </a:p>
        </p:txBody>
      </p:sp>
      <p:sp>
        <p:nvSpPr>
          <p:cNvPr id="11" name="Ovale 10">
            <a:extLst>
              <a:ext uri="{FF2B5EF4-FFF2-40B4-BE49-F238E27FC236}">
                <a16:creationId xmlns:a16="http://schemas.microsoft.com/office/drawing/2014/main" id="{77C53EFE-A518-F36D-8956-8B256FDF3F4C}"/>
              </a:ext>
            </a:extLst>
          </p:cNvPr>
          <p:cNvSpPr/>
          <p:nvPr/>
        </p:nvSpPr>
        <p:spPr>
          <a:xfrm>
            <a:off x="3575679" y="2553599"/>
            <a:ext cx="299787" cy="3088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llout: linea piegata 11">
            <a:extLst>
              <a:ext uri="{FF2B5EF4-FFF2-40B4-BE49-F238E27FC236}">
                <a16:creationId xmlns:a16="http://schemas.microsoft.com/office/drawing/2014/main" id="{5FE8F515-06DC-0565-0549-A68FD5FC3EFF}"/>
              </a:ext>
            </a:extLst>
          </p:cNvPr>
          <p:cNvSpPr/>
          <p:nvPr/>
        </p:nvSpPr>
        <p:spPr>
          <a:xfrm>
            <a:off x="4888957" y="3777406"/>
            <a:ext cx="1239870" cy="701178"/>
          </a:xfrm>
          <a:prstGeom prst="borderCallout2">
            <a:avLst>
              <a:gd name="adj1" fmla="val 18750"/>
              <a:gd name="adj2" fmla="val -8333"/>
              <a:gd name="adj3" fmla="val 18750"/>
              <a:gd name="adj4" fmla="val -16667"/>
              <a:gd name="adj5" fmla="val -135699"/>
              <a:gd name="adj6" fmla="val -9028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Option Value</a:t>
            </a:r>
          </a:p>
        </p:txBody>
      </p:sp>
      <p:sp>
        <p:nvSpPr>
          <p:cNvPr id="14" name="CasellaDiTesto 13">
            <a:extLst>
              <a:ext uri="{FF2B5EF4-FFF2-40B4-BE49-F238E27FC236}">
                <a16:creationId xmlns:a16="http://schemas.microsoft.com/office/drawing/2014/main" id="{89403210-3A22-04DB-2553-E4E56F728991}"/>
              </a:ext>
            </a:extLst>
          </p:cNvPr>
          <p:cNvSpPr txBox="1"/>
          <p:nvPr/>
        </p:nvSpPr>
        <p:spPr>
          <a:xfrm>
            <a:off x="1907704" y="3611800"/>
            <a:ext cx="4626076" cy="2585323"/>
          </a:xfrm>
          <a:prstGeom prst="rect">
            <a:avLst/>
          </a:prstGeom>
          <a:solidFill>
            <a:schemeClr val="accent1"/>
          </a:solidFill>
        </p:spPr>
        <p:txBody>
          <a:bodyPr wrap="square">
            <a:spAutoFit/>
          </a:bodyPr>
          <a:lstStyle/>
          <a:p>
            <a:r>
              <a:rPr lang="en-US" dirty="0">
                <a:solidFill>
                  <a:schemeClr val="bg1"/>
                </a:solidFill>
              </a:rPr>
              <a:t>It's important to know that all options are preceded by a hyphen, a minus sign.</a:t>
            </a:r>
          </a:p>
          <a:p>
            <a:endParaRPr lang="en-US" dirty="0">
              <a:solidFill>
                <a:schemeClr val="bg1"/>
              </a:solidFill>
            </a:endParaRPr>
          </a:p>
          <a:p>
            <a:r>
              <a:rPr lang="en-US" dirty="0">
                <a:solidFill>
                  <a:schemeClr val="bg1"/>
                </a:solidFill>
              </a:rPr>
              <a:t>Note the </a:t>
            </a:r>
            <a:r>
              <a:rPr lang="en-US" dirty="0" err="1">
                <a:solidFill>
                  <a:schemeClr val="bg1"/>
                </a:solidFill>
              </a:rPr>
              <a:t>the</a:t>
            </a:r>
            <a:r>
              <a:rPr lang="en-US" dirty="0">
                <a:solidFill>
                  <a:schemeClr val="bg1"/>
                </a:solidFill>
              </a:rPr>
              <a:t> command name, its options and arguments are always separated by one or more white spaces.</a:t>
            </a:r>
          </a:p>
          <a:p>
            <a:endParaRPr lang="en-US" dirty="0">
              <a:solidFill>
                <a:schemeClr val="bg1"/>
              </a:solidFill>
            </a:endParaRPr>
          </a:p>
          <a:p>
            <a:r>
              <a:rPr lang="en-US" dirty="0">
                <a:solidFill>
                  <a:schemeClr val="bg1"/>
                </a:solidFill>
              </a:rPr>
              <a:t>In fact, the shell knows that the command name ends where it sees the first white space.</a:t>
            </a:r>
            <a:endParaRPr lang="it-IT" dirty="0">
              <a:solidFill>
                <a:schemeClr val="bg1"/>
              </a:solidFill>
            </a:endParaRPr>
          </a:p>
        </p:txBody>
      </p:sp>
      <p:pic>
        <p:nvPicPr>
          <p:cNvPr id="16" name="Immagine 15">
            <a:extLst>
              <a:ext uri="{FF2B5EF4-FFF2-40B4-BE49-F238E27FC236}">
                <a16:creationId xmlns:a16="http://schemas.microsoft.com/office/drawing/2014/main" id="{E3B2EA11-9DFE-0FDE-3CBD-1D6E839D2E9B}"/>
              </a:ext>
            </a:extLst>
          </p:cNvPr>
          <p:cNvPicPr>
            <a:picLocks noChangeAspect="1"/>
          </p:cNvPicPr>
          <p:nvPr/>
        </p:nvPicPr>
        <p:blipFill>
          <a:blip r:embed="rId8"/>
          <a:stretch>
            <a:fillRect/>
          </a:stretch>
        </p:blipFill>
        <p:spPr>
          <a:xfrm>
            <a:off x="1440239" y="1435100"/>
            <a:ext cx="6180356" cy="4427604"/>
          </a:xfrm>
          <a:prstGeom prst="rect">
            <a:avLst/>
          </a:prstGeom>
        </p:spPr>
      </p:pic>
      <p:pic>
        <p:nvPicPr>
          <p:cNvPr id="18" name="Immagine 17">
            <a:extLst>
              <a:ext uri="{FF2B5EF4-FFF2-40B4-BE49-F238E27FC236}">
                <a16:creationId xmlns:a16="http://schemas.microsoft.com/office/drawing/2014/main" id="{2726D3BC-621F-4E29-0F1E-4ECA41AC9872}"/>
              </a:ext>
            </a:extLst>
          </p:cNvPr>
          <p:cNvPicPr>
            <a:picLocks noChangeAspect="1"/>
          </p:cNvPicPr>
          <p:nvPr/>
        </p:nvPicPr>
        <p:blipFill>
          <a:blip r:embed="rId9"/>
          <a:stretch>
            <a:fillRect/>
          </a:stretch>
        </p:blipFill>
        <p:spPr>
          <a:xfrm>
            <a:off x="1485632" y="2056259"/>
            <a:ext cx="4633362" cy="1158340"/>
          </a:xfrm>
          <a:prstGeom prst="rect">
            <a:avLst/>
          </a:prstGeom>
        </p:spPr>
      </p:pic>
      <p:pic>
        <p:nvPicPr>
          <p:cNvPr id="20" name="Immagine 19">
            <a:extLst>
              <a:ext uri="{FF2B5EF4-FFF2-40B4-BE49-F238E27FC236}">
                <a16:creationId xmlns:a16="http://schemas.microsoft.com/office/drawing/2014/main" id="{E3BA2CD2-25A7-D7B3-2E06-3ED69C20E798}"/>
              </a:ext>
            </a:extLst>
          </p:cNvPr>
          <p:cNvPicPr>
            <a:picLocks noChangeAspect="1"/>
          </p:cNvPicPr>
          <p:nvPr/>
        </p:nvPicPr>
        <p:blipFill>
          <a:blip r:embed="rId10"/>
          <a:stretch>
            <a:fillRect/>
          </a:stretch>
        </p:blipFill>
        <p:spPr>
          <a:xfrm>
            <a:off x="1423376" y="1355890"/>
            <a:ext cx="6149873" cy="4435224"/>
          </a:xfrm>
          <a:prstGeom prst="rect">
            <a:avLst/>
          </a:prstGeom>
        </p:spPr>
      </p:pic>
      <p:sp>
        <p:nvSpPr>
          <p:cNvPr id="21" name="Ovale 20">
            <a:extLst>
              <a:ext uri="{FF2B5EF4-FFF2-40B4-BE49-F238E27FC236}">
                <a16:creationId xmlns:a16="http://schemas.microsoft.com/office/drawing/2014/main" id="{3BDA81F2-8B69-E24F-9E7E-71564573CB7E}"/>
              </a:ext>
            </a:extLst>
          </p:cNvPr>
          <p:cNvSpPr/>
          <p:nvPr/>
        </p:nvSpPr>
        <p:spPr>
          <a:xfrm>
            <a:off x="2879812" y="1660096"/>
            <a:ext cx="1080120" cy="3593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23B1A3B8-2441-EE88-6B6D-D43735BAD85B}"/>
              </a:ext>
            </a:extLst>
          </p:cNvPr>
          <p:cNvPicPr>
            <a:picLocks noChangeAspect="1"/>
          </p:cNvPicPr>
          <p:nvPr/>
        </p:nvPicPr>
        <p:blipFill>
          <a:blip r:embed="rId11"/>
          <a:stretch>
            <a:fillRect/>
          </a:stretch>
        </p:blipFill>
        <p:spPr>
          <a:xfrm>
            <a:off x="1471641" y="1973163"/>
            <a:ext cx="5913632" cy="3817951"/>
          </a:xfrm>
          <a:prstGeom prst="rect">
            <a:avLst/>
          </a:prstGeom>
        </p:spPr>
      </p:pic>
      <p:pic>
        <p:nvPicPr>
          <p:cNvPr id="25" name="Immagine 24">
            <a:extLst>
              <a:ext uri="{FF2B5EF4-FFF2-40B4-BE49-F238E27FC236}">
                <a16:creationId xmlns:a16="http://schemas.microsoft.com/office/drawing/2014/main" id="{B373D7DE-FFB5-354D-D9B1-DA74FDBDC29E}"/>
              </a:ext>
            </a:extLst>
          </p:cNvPr>
          <p:cNvPicPr>
            <a:picLocks noChangeAspect="1"/>
          </p:cNvPicPr>
          <p:nvPr/>
        </p:nvPicPr>
        <p:blipFill>
          <a:blip r:embed="rId12"/>
          <a:stretch>
            <a:fillRect/>
          </a:stretch>
        </p:blipFill>
        <p:spPr>
          <a:xfrm>
            <a:off x="310974" y="1052736"/>
            <a:ext cx="8676716" cy="4608512"/>
          </a:xfrm>
          <a:prstGeom prst="rect">
            <a:avLst/>
          </a:prstGeom>
        </p:spPr>
      </p:pic>
      <p:sp>
        <p:nvSpPr>
          <p:cNvPr id="26" name="Ovale 25">
            <a:extLst>
              <a:ext uri="{FF2B5EF4-FFF2-40B4-BE49-F238E27FC236}">
                <a16:creationId xmlns:a16="http://schemas.microsoft.com/office/drawing/2014/main" id="{8D62DA7B-A782-822A-B355-F0B025A1990D}"/>
              </a:ext>
            </a:extLst>
          </p:cNvPr>
          <p:cNvSpPr/>
          <p:nvPr/>
        </p:nvSpPr>
        <p:spPr>
          <a:xfrm>
            <a:off x="1699432" y="1355890"/>
            <a:ext cx="1288391" cy="4586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FF3966D5-3DC6-B7AC-A6E5-F83D2244A5FD}"/>
              </a:ext>
            </a:extLst>
          </p:cNvPr>
          <p:cNvPicPr>
            <a:picLocks noChangeAspect="1"/>
          </p:cNvPicPr>
          <p:nvPr/>
        </p:nvPicPr>
        <p:blipFill>
          <a:blip r:embed="rId13"/>
          <a:stretch>
            <a:fillRect/>
          </a:stretch>
        </p:blipFill>
        <p:spPr>
          <a:xfrm>
            <a:off x="281152" y="1183079"/>
            <a:ext cx="8923281" cy="4697749"/>
          </a:xfrm>
          <a:prstGeom prst="rect">
            <a:avLst/>
          </a:prstGeom>
        </p:spPr>
      </p:pic>
      <p:sp>
        <p:nvSpPr>
          <p:cNvPr id="29" name="Ovale 28">
            <a:extLst>
              <a:ext uri="{FF2B5EF4-FFF2-40B4-BE49-F238E27FC236}">
                <a16:creationId xmlns:a16="http://schemas.microsoft.com/office/drawing/2014/main" id="{0DCD4CAD-F7B2-DC42-60AA-DF6A722126F5}"/>
              </a:ext>
            </a:extLst>
          </p:cNvPr>
          <p:cNvSpPr/>
          <p:nvPr/>
        </p:nvSpPr>
        <p:spPr>
          <a:xfrm>
            <a:off x="1512717" y="1571723"/>
            <a:ext cx="1080120" cy="223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B0489C6C-0154-B65C-318A-0A04930C0C75}"/>
              </a:ext>
            </a:extLst>
          </p:cNvPr>
          <p:cNvSpPr/>
          <p:nvPr/>
        </p:nvSpPr>
        <p:spPr>
          <a:xfrm>
            <a:off x="1700522" y="1988028"/>
            <a:ext cx="1080120" cy="223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9C517185-4913-83DC-8586-F929683D7BB8}"/>
              </a:ext>
            </a:extLst>
          </p:cNvPr>
          <p:cNvSpPr/>
          <p:nvPr/>
        </p:nvSpPr>
        <p:spPr>
          <a:xfrm>
            <a:off x="1823238" y="2696066"/>
            <a:ext cx="1080120" cy="2239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091A227B-882B-4099-084F-471193EF0081}"/>
              </a:ext>
            </a:extLst>
          </p:cNvPr>
          <p:cNvPicPr>
            <a:picLocks noChangeAspect="1"/>
          </p:cNvPicPr>
          <p:nvPr/>
        </p:nvPicPr>
        <p:blipFill>
          <a:blip r:embed="rId14"/>
          <a:stretch>
            <a:fillRect/>
          </a:stretch>
        </p:blipFill>
        <p:spPr>
          <a:xfrm>
            <a:off x="253747" y="978199"/>
            <a:ext cx="4642387" cy="4022008"/>
          </a:xfrm>
          <a:prstGeom prst="rect">
            <a:avLst/>
          </a:prstGeom>
        </p:spPr>
      </p:pic>
      <p:sp>
        <p:nvSpPr>
          <p:cNvPr id="34" name="Ovale 33">
            <a:extLst>
              <a:ext uri="{FF2B5EF4-FFF2-40B4-BE49-F238E27FC236}">
                <a16:creationId xmlns:a16="http://schemas.microsoft.com/office/drawing/2014/main" id="{52E7A5F8-ADC4-4AFB-125C-7DDB2E0F8A5C}"/>
              </a:ext>
            </a:extLst>
          </p:cNvPr>
          <p:cNvSpPr/>
          <p:nvPr/>
        </p:nvSpPr>
        <p:spPr>
          <a:xfrm>
            <a:off x="1633261" y="1184438"/>
            <a:ext cx="1080120" cy="514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C72D48EF-5830-AF53-C6BD-720F6645054A}"/>
              </a:ext>
            </a:extLst>
          </p:cNvPr>
          <p:cNvPicPr>
            <a:picLocks noChangeAspect="1"/>
          </p:cNvPicPr>
          <p:nvPr/>
        </p:nvPicPr>
        <p:blipFill>
          <a:blip r:embed="rId15"/>
          <a:stretch>
            <a:fillRect/>
          </a:stretch>
        </p:blipFill>
        <p:spPr>
          <a:xfrm>
            <a:off x="4891736" y="958161"/>
            <a:ext cx="4231989" cy="4042045"/>
          </a:xfrm>
          <a:prstGeom prst="rect">
            <a:avLst/>
          </a:prstGeom>
        </p:spPr>
      </p:pic>
      <p:sp>
        <p:nvSpPr>
          <p:cNvPr id="37" name="Ovale 36">
            <a:extLst>
              <a:ext uri="{FF2B5EF4-FFF2-40B4-BE49-F238E27FC236}">
                <a16:creationId xmlns:a16="http://schemas.microsoft.com/office/drawing/2014/main" id="{5EE8E210-02F6-5C9C-15DF-54F2E0B0E3C9}"/>
              </a:ext>
            </a:extLst>
          </p:cNvPr>
          <p:cNvSpPr/>
          <p:nvPr/>
        </p:nvSpPr>
        <p:spPr>
          <a:xfrm>
            <a:off x="6083630" y="1179929"/>
            <a:ext cx="1282405" cy="514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a:extLst>
              <a:ext uri="{FF2B5EF4-FFF2-40B4-BE49-F238E27FC236}">
                <a16:creationId xmlns:a16="http://schemas.microsoft.com/office/drawing/2014/main" id="{4621FC7E-0956-85B3-6AB9-AB8208CD6FD8}"/>
              </a:ext>
            </a:extLst>
          </p:cNvPr>
          <p:cNvPicPr>
            <a:picLocks noChangeAspect="1"/>
          </p:cNvPicPr>
          <p:nvPr/>
        </p:nvPicPr>
        <p:blipFill>
          <a:blip r:embed="rId16"/>
          <a:stretch>
            <a:fillRect/>
          </a:stretch>
        </p:blipFill>
        <p:spPr>
          <a:xfrm>
            <a:off x="2202721" y="2299247"/>
            <a:ext cx="5075360" cy="4427604"/>
          </a:xfrm>
          <a:prstGeom prst="rect">
            <a:avLst/>
          </a:prstGeom>
        </p:spPr>
      </p:pic>
      <p:sp>
        <p:nvSpPr>
          <p:cNvPr id="40" name="Ovale 39">
            <a:extLst>
              <a:ext uri="{FF2B5EF4-FFF2-40B4-BE49-F238E27FC236}">
                <a16:creationId xmlns:a16="http://schemas.microsoft.com/office/drawing/2014/main" id="{32385FD5-83B3-E692-E03B-C76D8D1BC50B}"/>
              </a:ext>
            </a:extLst>
          </p:cNvPr>
          <p:cNvSpPr/>
          <p:nvPr/>
        </p:nvSpPr>
        <p:spPr>
          <a:xfrm>
            <a:off x="3614169" y="2390457"/>
            <a:ext cx="132424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17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6"/>
                                        </p:tgtEl>
                                        <p:attrNameLst>
                                          <p:attrName>style.visibility</p:attrName>
                                        </p:attrNameLst>
                                      </p:cBhvr>
                                      <p:to>
                                        <p:strVal val="visible"/>
                                      </p:to>
                                    </p:set>
                                    <p:animEffect transition="in" filter="fade">
                                      <p:cBhvr>
                                        <p:cTn id="132" dur="500"/>
                                        <p:tgtEl>
                                          <p:spTgt spid="3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fade">
                                      <p:cBhvr>
                                        <p:cTn id="137" dur="500"/>
                                        <p:tgtEl>
                                          <p:spTgt spid="3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fade">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fade">
                                      <p:cBhvr>
                                        <p:cTn id="1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7" grpId="1" animBg="1"/>
      <p:bldP spid="9" grpId="0" animBg="1"/>
      <p:bldP spid="9" grpId="1" animBg="1"/>
      <p:bldP spid="10" grpId="0" animBg="1"/>
      <p:bldP spid="10" grpId="1" animBg="1"/>
      <p:bldP spid="11" grpId="0" animBg="1"/>
      <p:bldP spid="12" grpId="0" animBg="1"/>
      <p:bldP spid="12" grpId="1" animBg="1"/>
      <p:bldP spid="14" grpId="0" animBg="1"/>
      <p:bldP spid="21" grpId="0" animBg="1"/>
      <p:bldP spid="26" grpId="0" animBg="1"/>
      <p:bldP spid="29" grpId="0" animBg="1"/>
      <p:bldP spid="30" grpId="0" animBg="1"/>
      <p:bldP spid="31" grpId="0" animBg="1"/>
      <p:bldP spid="34" grpId="0" animBg="1"/>
      <p:bldP spid="37"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AEF60-4ACD-7D80-3378-97B42A34F123}"/>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0F71A371-226B-42D9-2758-97DC7C8A9491}"/>
              </a:ext>
            </a:extLst>
          </p:cNvPr>
          <p:cNvGraphicFramePr/>
          <p:nvPr>
            <p:extLst>
              <p:ext uri="{D42A27DB-BD31-4B8C-83A1-F6EECF244321}">
                <p14:modId xmlns:p14="http://schemas.microsoft.com/office/powerpoint/2010/main" val="891794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55D73C5A-2D8E-4196-7F23-32A526798BEF}"/>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F8B5FF80-79EE-9700-53F6-99287D485663}"/>
              </a:ext>
            </a:extLst>
          </p:cNvPr>
          <p:cNvSpPr txBox="1"/>
          <p:nvPr/>
        </p:nvSpPr>
        <p:spPr>
          <a:xfrm>
            <a:off x="2123728" y="1196752"/>
            <a:ext cx="4611328" cy="2308324"/>
          </a:xfrm>
          <a:prstGeom prst="rect">
            <a:avLst/>
          </a:prstGeom>
          <a:solidFill>
            <a:schemeClr val="accent1"/>
          </a:solidFill>
        </p:spPr>
        <p:txBody>
          <a:bodyPr wrap="square">
            <a:spAutoFit/>
          </a:bodyPr>
          <a:lstStyle/>
          <a:p>
            <a:r>
              <a:rPr lang="en-US" dirty="0">
                <a:solidFill>
                  <a:schemeClr val="bg1"/>
                </a:solidFill>
              </a:rPr>
              <a:t>Linux comes with hundreds of commands, each of them with lots of options. It’s impossible, even for an experienced Linux administrator to remember all the all the commands and their options.</a:t>
            </a:r>
          </a:p>
          <a:p>
            <a:endParaRPr lang="en-US" dirty="0">
              <a:solidFill>
                <a:schemeClr val="bg1"/>
              </a:solidFill>
            </a:endParaRPr>
          </a:p>
          <a:p>
            <a:r>
              <a:rPr lang="en-US" dirty="0">
                <a:solidFill>
                  <a:schemeClr val="bg1"/>
                </a:solidFill>
              </a:rPr>
              <a:t>Fortunately, Linux comes with its own help built-in system</a:t>
            </a:r>
            <a:endParaRPr lang="it-IT" dirty="0">
              <a:solidFill>
                <a:schemeClr val="bg1"/>
              </a:solidFill>
            </a:endParaRPr>
          </a:p>
        </p:txBody>
      </p:sp>
      <p:pic>
        <p:nvPicPr>
          <p:cNvPr id="9" name="Immagine 8">
            <a:extLst>
              <a:ext uri="{FF2B5EF4-FFF2-40B4-BE49-F238E27FC236}">
                <a16:creationId xmlns:a16="http://schemas.microsoft.com/office/drawing/2014/main" id="{41B4F88A-7D18-30B6-7A40-C4374856B5C8}"/>
              </a:ext>
            </a:extLst>
          </p:cNvPr>
          <p:cNvPicPr>
            <a:picLocks noChangeAspect="1"/>
          </p:cNvPicPr>
          <p:nvPr/>
        </p:nvPicPr>
        <p:blipFill>
          <a:blip r:embed="rId7"/>
          <a:stretch>
            <a:fillRect/>
          </a:stretch>
        </p:blipFill>
        <p:spPr>
          <a:xfrm>
            <a:off x="1351248" y="1052736"/>
            <a:ext cx="5913632" cy="4389500"/>
          </a:xfrm>
          <a:prstGeom prst="rect">
            <a:avLst/>
          </a:prstGeom>
        </p:spPr>
      </p:pic>
      <p:sp>
        <p:nvSpPr>
          <p:cNvPr id="10" name="Ovale 9">
            <a:extLst>
              <a:ext uri="{FF2B5EF4-FFF2-40B4-BE49-F238E27FC236}">
                <a16:creationId xmlns:a16="http://schemas.microsoft.com/office/drawing/2014/main" id="{9F4591F0-0E7C-D80F-BCC8-866623B2F794}"/>
              </a:ext>
            </a:extLst>
          </p:cNvPr>
          <p:cNvSpPr/>
          <p:nvPr/>
        </p:nvSpPr>
        <p:spPr>
          <a:xfrm>
            <a:off x="2627784" y="109134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1AA6830F-9092-8F67-BA57-A74CC0A13237}"/>
              </a:ext>
            </a:extLst>
          </p:cNvPr>
          <p:cNvPicPr>
            <a:picLocks noChangeAspect="1"/>
          </p:cNvPicPr>
          <p:nvPr/>
        </p:nvPicPr>
        <p:blipFill>
          <a:blip r:embed="rId8"/>
          <a:stretch>
            <a:fillRect/>
          </a:stretch>
        </p:blipFill>
        <p:spPr>
          <a:xfrm>
            <a:off x="411119" y="1014459"/>
            <a:ext cx="8321761" cy="4427604"/>
          </a:xfrm>
          <a:prstGeom prst="rect">
            <a:avLst/>
          </a:prstGeom>
        </p:spPr>
      </p:pic>
      <p:sp>
        <p:nvSpPr>
          <p:cNvPr id="13" name="Ovale 12">
            <a:extLst>
              <a:ext uri="{FF2B5EF4-FFF2-40B4-BE49-F238E27FC236}">
                <a16:creationId xmlns:a16="http://schemas.microsoft.com/office/drawing/2014/main" id="{3BF6FA78-251D-AD3F-7E4A-9B9C38823BEA}"/>
              </a:ext>
            </a:extLst>
          </p:cNvPr>
          <p:cNvSpPr/>
          <p:nvPr/>
        </p:nvSpPr>
        <p:spPr>
          <a:xfrm>
            <a:off x="2483768" y="496565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1495FFE0-5E29-69EF-90E0-DC67428576A1}"/>
              </a:ext>
            </a:extLst>
          </p:cNvPr>
          <p:cNvSpPr txBox="1"/>
          <p:nvPr/>
        </p:nvSpPr>
        <p:spPr>
          <a:xfrm>
            <a:off x="2227007" y="2138797"/>
            <a:ext cx="4611328" cy="2585323"/>
          </a:xfrm>
          <a:prstGeom prst="rect">
            <a:avLst/>
          </a:prstGeom>
          <a:solidFill>
            <a:schemeClr val="accent1"/>
          </a:solidFill>
        </p:spPr>
        <p:txBody>
          <a:bodyPr wrap="square">
            <a:spAutoFit/>
          </a:bodyPr>
          <a:lstStyle/>
          <a:p>
            <a:pPr algn="l"/>
            <a:r>
              <a:rPr lang="it-IT" u="sng" dirty="0">
                <a:solidFill>
                  <a:schemeClr val="bg1"/>
                </a:solidFill>
                <a:latin typeface="Udemy Sans"/>
              </a:rPr>
              <a:t>g  -</a:t>
            </a:r>
            <a:r>
              <a:rPr lang="it-IT" u="sng" dirty="0" err="1">
                <a:solidFill>
                  <a:schemeClr val="bg1"/>
                </a:solidFill>
                <a:latin typeface="Udemy Sans"/>
              </a:rPr>
              <a:t>Beggining</a:t>
            </a:r>
            <a:endParaRPr lang="it-IT" u="sng" dirty="0">
              <a:solidFill>
                <a:schemeClr val="bg1"/>
              </a:solidFill>
              <a:latin typeface="Udemy Sans"/>
            </a:endParaRPr>
          </a:p>
          <a:p>
            <a:pPr algn="l"/>
            <a:r>
              <a:rPr lang="it-IT" b="0" i="0" u="sng" dirty="0">
                <a:solidFill>
                  <a:schemeClr val="bg1"/>
                </a:solidFill>
                <a:effectLst/>
                <a:latin typeface="Udemy Sans"/>
              </a:rPr>
              <a:t>G –End</a:t>
            </a:r>
          </a:p>
          <a:p>
            <a:pPr algn="l"/>
            <a:r>
              <a:rPr lang="it-IT" u="sng" dirty="0">
                <a:solidFill>
                  <a:schemeClr val="bg1"/>
                </a:solidFill>
                <a:latin typeface="Udemy Sans"/>
              </a:rPr>
              <a:t>F or </a:t>
            </a:r>
            <a:r>
              <a:rPr lang="it-IT" u="sng" dirty="0" err="1">
                <a:solidFill>
                  <a:schemeClr val="bg1"/>
                </a:solidFill>
                <a:latin typeface="Udemy Sans"/>
              </a:rPr>
              <a:t>spacebar</a:t>
            </a:r>
            <a:r>
              <a:rPr lang="it-IT" u="sng" dirty="0">
                <a:solidFill>
                  <a:schemeClr val="bg1"/>
                </a:solidFill>
                <a:latin typeface="Udemy Sans"/>
              </a:rPr>
              <a:t> – </a:t>
            </a:r>
            <a:r>
              <a:rPr lang="it-IT" u="sng" dirty="0" err="1">
                <a:solidFill>
                  <a:schemeClr val="bg1"/>
                </a:solidFill>
                <a:latin typeface="Udemy Sans"/>
              </a:rPr>
              <a:t>Forward</a:t>
            </a:r>
            <a:r>
              <a:rPr lang="it-IT" u="sng" dirty="0">
                <a:solidFill>
                  <a:schemeClr val="bg1"/>
                </a:solidFill>
                <a:latin typeface="Udemy Sans"/>
              </a:rPr>
              <a:t> window</a:t>
            </a:r>
          </a:p>
          <a:p>
            <a:pPr algn="l"/>
            <a:r>
              <a:rPr lang="it-IT" b="0" i="0" u="sng" dirty="0">
                <a:solidFill>
                  <a:schemeClr val="bg1"/>
                </a:solidFill>
                <a:effectLst/>
                <a:latin typeface="Udemy Sans"/>
              </a:rPr>
              <a:t>B –</a:t>
            </a:r>
            <a:r>
              <a:rPr lang="it-IT" b="0" i="0" u="sng" dirty="0" err="1">
                <a:solidFill>
                  <a:schemeClr val="bg1"/>
                </a:solidFill>
                <a:effectLst/>
                <a:latin typeface="Udemy Sans"/>
              </a:rPr>
              <a:t>Backwared</a:t>
            </a:r>
            <a:r>
              <a:rPr lang="it-IT" b="0" i="0" u="sng" dirty="0">
                <a:solidFill>
                  <a:schemeClr val="bg1"/>
                </a:solidFill>
                <a:effectLst/>
                <a:latin typeface="Udemy Sans"/>
              </a:rPr>
              <a:t> window</a:t>
            </a:r>
          </a:p>
          <a:p>
            <a:pPr algn="l"/>
            <a:r>
              <a:rPr lang="it-IT" u="sng" dirty="0">
                <a:solidFill>
                  <a:schemeClr val="bg1"/>
                </a:solidFill>
                <a:latin typeface="Udemy Sans"/>
              </a:rPr>
              <a:t>For </a:t>
            </a:r>
            <a:r>
              <a:rPr lang="it-IT" u="sng" dirty="0" err="1">
                <a:solidFill>
                  <a:schemeClr val="bg1"/>
                </a:solidFill>
                <a:latin typeface="Udemy Sans"/>
              </a:rPr>
              <a:t>search</a:t>
            </a:r>
            <a:r>
              <a:rPr lang="it-IT" u="sng" dirty="0">
                <a:solidFill>
                  <a:schemeClr val="bg1"/>
                </a:solidFill>
                <a:latin typeface="Udemy Sans"/>
              </a:rPr>
              <a:t>: click on man window e press \ and word </a:t>
            </a:r>
            <a:r>
              <a:rPr lang="it-IT" u="sng" dirty="0" err="1">
                <a:solidFill>
                  <a:schemeClr val="bg1"/>
                </a:solidFill>
                <a:latin typeface="Udemy Sans"/>
              </a:rPr>
              <a:t>that</a:t>
            </a:r>
            <a:r>
              <a:rPr lang="it-IT" u="sng" dirty="0">
                <a:solidFill>
                  <a:schemeClr val="bg1"/>
                </a:solidFill>
                <a:latin typeface="Udemy Sans"/>
              </a:rPr>
              <a:t> </a:t>
            </a:r>
            <a:r>
              <a:rPr lang="it-IT" u="sng" dirty="0" err="1">
                <a:solidFill>
                  <a:schemeClr val="bg1"/>
                </a:solidFill>
                <a:latin typeface="Udemy Sans"/>
              </a:rPr>
              <a:t>you</a:t>
            </a:r>
            <a:r>
              <a:rPr lang="it-IT" u="sng" dirty="0">
                <a:solidFill>
                  <a:schemeClr val="bg1"/>
                </a:solidFill>
                <a:latin typeface="Udemy Sans"/>
              </a:rPr>
              <a:t> </a:t>
            </a:r>
            <a:r>
              <a:rPr lang="it-IT" u="sng" dirty="0" err="1">
                <a:solidFill>
                  <a:schemeClr val="bg1"/>
                </a:solidFill>
                <a:latin typeface="Udemy Sans"/>
              </a:rPr>
              <a:t>want</a:t>
            </a:r>
            <a:r>
              <a:rPr lang="it-IT" u="sng" dirty="0">
                <a:solidFill>
                  <a:schemeClr val="bg1"/>
                </a:solidFill>
                <a:latin typeface="Udemy Sans"/>
              </a:rPr>
              <a:t> to </a:t>
            </a:r>
            <a:r>
              <a:rPr lang="it-IT" u="sng" dirty="0" err="1">
                <a:solidFill>
                  <a:schemeClr val="bg1"/>
                </a:solidFill>
                <a:latin typeface="Udemy Sans"/>
              </a:rPr>
              <a:t>search</a:t>
            </a:r>
            <a:endParaRPr lang="it-IT" u="sng" dirty="0">
              <a:solidFill>
                <a:schemeClr val="bg1"/>
              </a:solidFill>
              <a:latin typeface="Udemy Sans"/>
            </a:endParaRPr>
          </a:p>
          <a:p>
            <a:pPr algn="l"/>
            <a:r>
              <a:rPr lang="it-IT" b="0" i="0" u="sng" dirty="0" err="1">
                <a:solidFill>
                  <a:schemeClr val="bg1"/>
                </a:solidFill>
                <a:effectLst/>
                <a:latin typeface="Udemy Sans"/>
              </a:rPr>
              <a:t>Example</a:t>
            </a:r>
            <a:r>
              <a:rPr lang="it-IT" b="0" i="0" u="sng" dirty="0">
                <a:solidFill>
                  <a:schemeClr val="bg1"/>
                </a:solidFill>
                <a:effectLst/>
                <a:latin typeface="Udemy Sans"/>
              </a:rPr>
              <a:t>: /sort</a:t>
            </a:r>
            <a:endParaRPr lang="en-US" b="0" i="0" dirty="0">
              <a:solidFill>
                <a:schemeClr val="bg1"/>
              </a:solidFill>
              <a:effectLst/>
              <a:latin typeface="Udemy Sans"/>
            </a:endParaRPr>
          </a:p>
          <a:p>
            <a:pPr algn="l"/>
            <a:endParaRPr lang="en-US" dirty="0">
              <a:solidFill>
                <a:schemeClr val="bg1"/>
              </a:solidFill>
              <a:latin typeface="Udemy Sans"/>
            </a:endParaRPr>
          </a:p>
          <a:p>
            <a:pPr algn="l"/>
            <a:endParaRPr lang="en-US" b="0" i="0" dirty="0">
              <a:solidFill>
                <a:schemeClr val="bg1"/>
              </a:solidFill>
              <a:effectLst/>
              <a:latin typeface="Udemy Sans"/>
            </a:endParaRPr>
          </a:p>
        </p:txBody>
      </p:sp>
      <p:sp>
        <p:nvSpPr>
          <p:cNvPr id="17" name="CasellaDiTesto 16">
            <a:extLst>
              <a:ext uri="{FF2B5EF4-FFF2-40B4-BE49-F238E27FC236}">
                <a16:creationId xmlns:a16="http://schemas.microsoft.com/office/drawing/2014/main" id="{BBA5E485-C780-865C-D6E2-3814E38BAD6D}"/>
              </a:ext>
            </a:extLst>
          </p:cNvPr>
          <p:cNvSpPr txBox="1"/>
          <p:nvPr/>
        </p:nvSpPr>
        <p:spPr>
          <a:xfrm>
            <a:off x="2227007" y="2138797"/>
            <a:ext cx="4611328" cy="2585323"/>
          </a:xfrm>
          <a:prstGeom prst="rect">
            <a:avLst/>
          </a:prstGeom>
          <a:solidFill>
            <a:schemeClr val="accent1"/>
          </a:solidFill>
        </p:spPr>
        <p:txBody>
          <a:bodyPr wrap="square">
            <a:spAutoFit/>
          </a:bodyPr>
          <a:lstStyle/>
          <a:p>
            <a:r>
              <a:rPr lang="en-US" dirty="0">
                <a:solidFill>
                  <a:schemeClr val="bg1"/>
                </a:solidFill>
              </a:rPr>
              <a:t>I think you should now; also note that there are two types of commands in Linux: </a:t>
            </a:r>
          </a:p>
          <a:p>
            <a:r>
              <a:rPr lang="en-US" dirty="0">
                <a:solidFill>
                  <a:schemeClr val="bg1"/>
                </a:solidFill>
              </a:rPr>
              <a:t>-commands that are executable files on the disk</a:t>
            </a:r>
          </a:p>
          <a:p>
            <a:r>
              <a:rPr lang="en-US" dirty="0">
                <a:solidFill>
                  <a:schemeClr val="bg1"/>
                </a:solidFill>
              </a:rPr>
              <a:t>-shell built in commands.</a:t>
            </a:r>
          </a:p>
          <a:p>
            <a:endParaRPr lang="en-US" dirty="0">
              <a:solidFill>
                <a:schemeClr val="bg1"/>
              </a:solidFill>
            </a:endParaRPr>
          </a:p>
          <a:p>
            <a:r>
              <a:rPr lang="en-US" dirty="0">
                <a:solidFill>
                  <a:schemeClr val="bg1"/>
                </a:solidFill>
              </a:rPr>
              <a:t>The last ones are built into the shell and most of the time they don't have a dedicated man page.</a:t>
            </a:r>
            <a:endParaRPr lang="it-IT" dirty="0">
              <a:solidFill>
                <a:schemeClr val="bg1"/>
              </a:solidFill>
            </a:endParaRPr>
          </a:p>
        </p:txBody>
      </p:sp>
      <p:pic>
        <p:nvPicPr>
          <p:cNvPr id="19" name="Immagine 18">
            <a:extLst>
              <a:ext uri="{FF2B5EF4-FFF2-40B4-BE49-F238E27FC236}">
                <a16:creationId xmlns:a16="http://schemas.microsoft.com/office/drawing/2014/main" id="{07A307B3-FDEA-CA68-0C70-AA44125D84F1}"/>
              </a:ext>
            </a:extLst>
          </p:cNvPr>
          <p:cNvPicPr>
            <a:picLocks noChangeAspect="1"/>
          </p:cNvPicPr>
          <p:nvPr/>
        </p:nvPicPr>
        <p:blipFill>
          <a:blip r:embed="rId9"/>
          <a:stretch>
            <a:fillRect/>
          </a:stretch>
        </p:blipFill>
        <p:spPr>
          <a:xfrm>
            <a:off x="2882798" y="1462140"/>
            <a:ext cx="3299746" cy="4473328"/>
          </a:xfrm>
          <a:prstGeom prst="rect">
            <a:avLst/>
          </a:prstGeom>
        </p:spPr>
      </p:pic>
      <p:sp>
        <p:nvSpPr>
          <p:cNvPr id="20" name="Ovale 19">
            <a:extLst>
              <a:ext uri="{FF2B5EF4-FFF2-40B4-BE49-F238E27FC236}">
                <a16:creationId xmlns:a16="http://schemas.microsoft.com/office/drawing/2014/main" id="{3BC731D9-6CBB-34D7-07C8-3885F8F9593D}"/>
              </a:ext>
            </a:extLst>
          </p:cNvPr>
          <p:cNvSpPr/>
          <p:nvPr/>
        </p:nvSpPr>
        <p:spPr>
          <a:xfrm>
            <a:off x="2627784" y="2847764"/>
            <a:ext cx="3096344" cy="13339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F6B373E0-5FD7-0E1D-A329-6BBA57BBE077}"/>
              </a:ext>
            </a:extLst>
          </p:cNvPr>
          <p:cNvSpPr txBox="1"/>
          <p:nvPr/>
        </p:nvSpPr>
        <p:spPr>
          <a:xfrm>
            <a:off x="3091056" y="4282096"/>
            <a:ext cx="4611328" cy="2585323"/>
          </a:xfrm>
          <a:prstGeom prst="rect">
            <a:avLst/>
          </a:prstGeom>
          <a:solidFill>
            <a:schemeClr val="accent1"/>
          </a:solidFill>
        </p:spPr>
        <p:txBody>
          <a:bodyPr wrap="square">
            <a:spAutoFit/>
          </a:bodyPr>
          <a:lstStyle/>
          <a:p>
            <a:r>
              <a:rPr lang="en-US" dirty="0">
                <a:solidFill>
                  <a:schemeClr val="bg1"/>
                </a:solidFill>
              </a:rPr>
              <a:t>Commands like cd, alias or </a:t>
            </a:r>
            <a:r>
              <a:rPr lang="en-US" dirty="0" err="1">
                <a:solidFill>
                  <a:schemeClr val="bg1"/>
                </a:solidFill>
              </a:rPr>
              <a:t>umask</a:t>
            </a:r>
            <a:r>
              <a:rPr lang="en-US" dirty="0">
                <a:solidFill>
                  <a:schemeClr val="bg1"/>
                </a:solidFill>
              </a:rPr>
              <a:t> are shell built-in and do not have a dedicated man page.</a:t>
            </a:r>
          </a:p>
          <a:p>
            <a:endParaRPr lang="en-US" dirty="0">
              <a:solidFill>
                <a:schemeClr val="bg1"/>
              </a:solidFill>
            </a:endParaRPr>
          </a:p>
          <a:p>
            <a:r>
              <a:rPr lang="en-US" dirty="0">
                <a:solidFill>
                  <a:schemeClr val="bg1"/>
                </a:solidFill>
              </a:rPr>
              <a:t>All these commands are shell built in.</a:t>
            </a:r>
          </a:p>
          <a:p>
            <a:endParaRPr lang="en-US" dirty="0">
              <a:solidFill>
                <a:schemeClr val="bg1"/>
              </a:solidFill>
            </a:endParaRPr>
          </a:p>
          <a:p>
            <a:r>
              <a:rPr lang="en-US" dirty="0">
                <a:solidFill>
                  <a:schemeClr val="bg1"/>
                </a:solidFill>
              </a:rPr>
              <a:t>To see the help of such a command instead of man use  help command and the command name</a:t>
            </a:r>
          </a:p>
          <a:p>
            <a:pPr algn="ctr"/>
            <a:r>
              <a:rPr lang="en-US" b="1" dirty="0">
                <a:solidFill>
                  <a:schemeClr val="bg1"/>
                </a:solidFill>
              </a:rPr>
              <a:t>help cd</a:t>
            </a:r>
            <a:endParaRPr lang="it-IT" b="1" dirty="0">
              <a:solidFill>
                <a:schemeClr val="bg1"/>
              </a:solidFill>
            </a:endParaRPr>
          </a:p>
        </p:txBody>
      </p:sp>
      <p:sp>
        <p:nvSpPr>
          <p:cNvPr id="24" name="CasellaDiTesto 23">
            <a:extLst>
              <a:ext uri="{FF2B5EF4-FFF2-40B4-BE49-F238E27FC236}">
                <a16:creationId xmlns:a16="http://schemas.microsoft.com/office/drawing/2014/main" id="{F40F0E67-5468-D6BA-D32E-CE032BC542C0}"/>
              </a:ext>
            </a:extLst>
          </p:cNvPr>
          <p:cNvSpPr txBox="1"/>
          <p:nvPr/>
        </p:nvSpPr>
        <p:spPr>
          <a:xfrm>
            <a:off x="4275910" y="394979"/>
            <a:ext cx="4611328" cy="1200329"/>
          </a:xfrm>
          <a:prstGeom prst="rect">
            <a:avLst/>
          </a:prstGeom>
          <a:solidFill>
            <a:schemeClr val="accent1"/>
          </a:solidFill>
        </p:spPr>
        <p:txBody>
          <a:bodyPr wrap="square">
            <a:spAutoFit/>
          </a:bodyPr>
          <a:lstStyle/>
          <a:p>
            <a:r>
              <a:rPr lang="en-US" dirty="0">
                <a:solidFill>
                  <a:schemeClr val="bg1"/>
                </a:solidFill>
              </a:rPr>
              <a:t>But another way to get some help is to write the name of the command and --help, this is</a:t>
            </a:r>
          </a:p>
          <a:p>
            <a:r>
              <a:rPr lang="en-US" dirty="0">
                <a:solidFill>
                  <a:schemeClr val="bg1"/>
                </a:solidFill>
              </a:rPr>
              <a:t>available for </a:t>
            </a:r>
            <a:r>
              <a:rPr lang="en-US" b="1" dirty="0">
                <a:solidFill>
                  <a:schemeClr val="bg1"/>
                </a:solidFill>
              </a:rPr>
              <a:t>both</a:t>
            </a:r>
            <a:r>
              <a:rPr lang="en-US" dirty="0">
                <a:solidFill>
                  <a:schemeClr val="bg1"/>
                </a:solidFill>
              </a:rPr>
              <a:t> </a:t>
            </a:r>
            <a:r>
              <a:rPr lang="en-US" u="sng" dirty="0">
                <a:solidFill>
                  <a:schemeClr val="bg1"/>
                </a:solidFill>
              </a:rPr>
              <a:t>shell </a:t>
            </a:r>
            <a:r>
              <a:rPr lang="en-US" u="sng" dirty="0" err="1">
                <a:solidFill>
                  <a:schemeClr val="bg1"/>
                </a:solidFill>
              </a:rPr>
              <a:t>builtin</a:t>
            </a:r>
            <a:r>
              <a:rPr lang="en-US" u="sng" dirty="0">
                <a:solidFill>
                  <a:schemeClr val="bg1"/>
                </a:solidFill>
              </a:rPr>
              <a:t> and executable files commands.</a:t>
            </a:r>
            <a:endParaRPr lang="it-IT" u="sng" dirty="0">
              <a:solidFill>
                <a:schemeClr val="bg1"/>
              </a:solidFill>
            </a:endParaRPr>
          </a:p>
        </p:txBody>
      </p:sp>
    </p:spTree>
    <p:extLst>
      <p:ext uri="{BB962C8B-B14F-4D97-AF65-F5344CB8AC3E}">
        <p14:creationId xmlns:p14="http://schemas.microsoft.com/office/powerpoint/2010/main" val="236452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7"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2CE9-16D0-6323-BF6B-9025CD68DBE5}"/>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C7DC5593-026B-54EB-DFD9-5D39BC870FA2}"/>
              </a:ext>
            </a:extLst>
          </p:cNvPr>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7DB42A98-4373-8328-9618-D663F6534455}"/>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E2D6D305-FA3B-5F18-61DA-3DD24C1C6EDA}"/>
              </a:ext>
            </a:extLst>
          </p:cNvPr>
          <p:cNvSpPr txBox="1"/>
          <p:nvPr/>
        </p:nvSpPr>
        <p:spPr>
          <a:xfrm>
            <a:off x="1671311" y="1340768"/>
            <a:ext cx="5801377" cy="3416320"/>
          </a:xfrm>
          <a:prstGeom prst="rect">
            <a:avLst/>
          </a:prstGeom>
          <a:solidFill>
            <a:schemeClr val="accent1"/>
          </a:solidFill>
        </p:spPr>
        <p:txBody>
          <a:bodyPr wrap="square">
            <a:spAutoFit/>
          </a:bodyPr>
          <a:lstStyle/>
          <a:p>
            <a:r>
              <a:rPr lang="en-US" dirty="0">
                <a:solidFill>
                  <a:schemeClr val="bg1"/>
                </a:solidFill>
              </a:rPr>
              <a:t>I'll introduce you a new command, which is </a:t>
            </a:r>
            <a:r>
              <a:rPr lang="en-US" b="1" dirty="0" err="1">
                <a:solidFill>
                  <a:schemeClr val="bg1"/>
                </a:solidFill>
              </a:rPr>
              <a:t>ifconfig</a:t>
            </a:r>
            <a:r>
              <a:rPr lang="en-US" dirty="0">
                <a:solidFill>
                  <a:schemeClr val="bg1"/>
                </a:solidFill>
              </a:rPr>
              <a:t>.</a:t>
            </a:r>
          </a:p>
          <a:p>
            <a:endParaRPr lang="en-US" dirty="0">
              <a:solidFill>
                <a:schemeClr val="bg1"/>
              </a:solidFill>
            </a:endParaRPr>
          </a:p>
          <a:p>
            <a:r>
              <a:rPr lang="en-US" dirty="0">
                <a:solidFill>
                  <a:schemeClr val="bg1"/>
                </a:solidFill>
              </a:rPr>
              <a:t>This is used to both display information about the network interfaces and configure them.</a:t>
            </a:r>
          </a:p>
          <a:p>
            <a:endParaRPr lang="en-US" dirty="0">
              <a:solidFill>
                <a:schemeClr val="bg1"/>
              </a:solidFill>
            </a:endParaRPr>
          </a:p>
          <a:p>
            <a:r>
              <a:rPr lang="en-US" dirty="0">
                <a:solidFill>
                  <a:schemeClr val="bg1"/>
                </a:solidFill>
              </a:rPr>
              <a:t>If you want to see the IP or Mac address of a network interface, you have </a:t>
            </a:r>
            <a:r>
              <a:rPr lang="en-US" dirty="0" err="1">
                <a:solidFill>
                  <a:schemeClr val="bg1"/>
                </a:solidFill>
              </a:rPr>
              <a:t>ifconfig</a:t>
            </a:r>
            <a:r>
              <a:rPr lang="en-US" dirty="0">
                <a:solidFill>
                  <a:schemeClr val="bg1"/>
                </a:solidFill>
              </a:rPr>
              <a:t> at your disposal.</a:t>
            </a:r>
          </a:p>
          <a:p>
            <a:endParaRPr lang="en-US" dirty="0">
              <a:solidFill>
                <a:schemeClr val="bg1"/>
              </a:solidFill>
            </a:endParaRPr>
          </a:p>
          <a:p>
            <a:r>
              <a:rPr lang="en-US" dirty="0" err="1">
                <a:solidFill>
                  <a:schemeClr val="bg1"/>
                </a:solidFill>
              </a:rPr>
              <a:t>ifconfig</a:t>
            </a:r>
            <a:r>
              <a:rPr lang="en-US" dirty="0">
                <a:solidFill>
                  <a:schemeClr val="bg1"/>
                </a:solidFill>
              </a:rPr>
              <a:t> belongs to net-tools package;</a:t>
            </a:r>
          </a:p>
          <a:p>
            <a:endParaRPr lang="en-US" dirty="0">
              <a:solidFill>
                <a:schemeClr val="bg1"/>
              </a:solidFill>
            </a:endParaRPr>
          </a:p>
          <a:p>
            <a:r>
              <a:rPr lang="en-US" b="1" dirty="0">
                <a:solidFill>
                  <a:schemeClr val="bg1"/>
                </a:solidFill>
              </a:rPr>
              <a:t>if, when running </a:t>
            </a:r>
            <a:r>
              <a:rPr lang="en-US" b="1" dirty="0" err="1">
                <a:solidFill>
                  <a:schemeClr val="bg1"/>
                </a:solidFill>
              </a:rPr>
              <a:t>ifconfig</a:t>
            </a:r>
            <a:r>
              <a:rPr lang="en-US" b="1" dirty="0">
                <a:solidFill>
                  <a:schemeClr val="bg1"/>
                </a:solidFill>
              </a:rPr>
              <a:t> , it says command not found then you should first install the net tools package.</a:t>
            </a:r>
            <a:endParaRPr lang="it-IT" b="1" dirty="0">
              <a:solidFill>
                <a:schemeClr val="bg1"/>
              </a:solidFill>
            </a:endParaRPr>
          </a:p>
        </p:txBody>
      </p:sp>
      <p:pic>
        <p:nvPicPr>
          <p:cNvPr id="6" name="Immagine 5">
            <a:extLst>
              <a:ext uri="{FF2B5EF4-FFF2-40B4-BE49-F238E27FC236}">
                <a16:creationId xmlns:a16="http://schemas.microsoft.com/office/drawing/2014/main" id="{1297131E-3A1D-8F48-3B2B-1DC86FD49D92}"/>
              </a:ext>
            </a:extLst>
          </p:cNvPr>
          <p:cNvPicPr>
            <a:picLocks noChangeAspect="1"/>
          </p:cNvPicPr>
          <p:nvPr/>
        </p:nvPicPr>
        <p:blipFill>
          <a:blip r:embed="rId7"/>
          <a:stretch>
            <a:fillRect/>
          </a:stretch>
        </p:blipFill>
        <p:spPr>
          <a:xfrm>
            <a:off x="1269359" y="1112490"/>
            <a:ext cx="6576630" cy="4404742"/>
          </a:xfrm>
          <a:prstGeom prst="rect">
            <a:avLst/>
          </a:prstGeom>
        </p:spPr>
      </p:pic>
      <p:sp>
        <p:nvSpPr>
          <p:cNvPr id="7" name="Ovale 6">
            <a:extLst>
              <a:ext uri="{FF2B5EF4-FFF2-40B4-BE49-F238E27FC236}">
                <a16:creationId xmlns:a16="http://schemas.microsoft.com/office/drawing/2014/main" id="{CDC2453C-68DC-DD70-8C5F-DAAC38A33DD6}"/>
              </a:ext>
            </a:extLst>
          </p:cNvPr>
          <p:cNvSpPr/>
          <p:nvPr/>
        </p:nvSpPr>
        <p:spPr>
          <a:xfrm>
            <a:off x="2699792" y="1484784"/>
            <a:ext cx="1080120" cy="31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2EAB90BB-DAAF-2B74-C165-1FAC63AC6F5B}"/>
              </a:ext>
            </a:extLst>
          </p:cNvPr>
          <p:cNvSpPr/>
          <p:nvPr/>
        </p:nvSpPr>
        <p:spPr>
          <a:xfrm>
            <a:off x="1131250" y="1662741"/>
            <a:ext cx="2288621" cy="4271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6F669A6A-71CF-081F-05CA-B31AC3FE751A}"/>
              </a:ext>
            </a:extLst>
          </p:cNvPr>
          <p:cNvPicPr>
            <a:picLocks noChangeAspect="1"/>
          </p:cNvPicPr>
          <p:nvPr/>
        </p:nvPicPr>
        <p:blipFill>
          <a:blip r:embed="rId8"/>
          <a:stretch>
            <a:fillRect/>
          </a:stretch>
        </p:blipFill>
        <p:spPr>
          <a:xfrm>
            <a:off x="1294777" y="2060284"/>
            <a:ext cx="6445575" cy="2721905"/>
          </a:xfrm>
          <a:prstGeom prst="rect">
            <a:avLst/>
          </a:prstGeom>
        </p:spPr>
      </p:pic>
      <p:sp>
        <p:nvSpPr>
          <p:cNvPr id="12" name="Ovale 11">
            <a:extLst>
              <a:ext uri="{FF2B5EF4-FFF2-40B4-BE49-F238E27FC236}">
                <a16:creationId xmlns:a16="http://schemas.microsoft.com/office/drawing/2014/main" id="{46F90026-9A11-1984-6B67-5223D9552673}"/>
              </a:ext>
            </a:extLst>
          </p:cNvPr>
          <p:cNvSpPr/>
          <p:nvPr/>
        </p:nvSpPr>
        <p:spPr>
          <a:xfrm>
            <a:off x="2441175" y="1911211"/>
            <a:ext cx="2288621" cy="4271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04B0AA03-C3AC-7385-25B7-3856B3633743}"/>
              </a:ext>
            </a:extLst>
          </p:cNvPr>
          <p:cNvPicPr>
            <a:picLocks noChangeAspect="1"/>
          </p:cNvPicPr>
          <p:nvPr/>
        </p:nvPicPr>
        <p:blipFill>
          <a:blip r:embed="rId9"/>
          <a:stretch>
            <a:fillRect/>
          </a:stretch>
        </p:blipFill>
        <p:spPr>
          <a:xfrm>
            <a:off x="1058874" y="1070786"/>
            <a:ext cx="7026249" cy="4442845"/>
          </a:xfrm>
          <a:prstGeom prst="rect">
            <a:avLst/>
          </a:prstGeom>
        </p:spPr>
      </p:pic>
      <p:sp>
        <p:nvSpPr>
          <p:cNvPr id="15" name="Ovale 14">
            <a:extLst>
              <a:ext uri="{FF2B5EF4-FFF2-40B4-BE49-F238E27FC236}">
                <a16:creationId xmlns:a16="http://schemas.microsoft.com/office/drawing/2014/main" id="{D8DE55D6-E213-C757-465F-6E2B5229A238}"/>
              </a:ext>
            </a:extLst>
          </p:cNvPr>
          <p:cNvSpPr/>
          <p:nvPr/>
        </p:nvSpPr>
        <p:spPr>
          <a:xfrm>
            <a:off x="2392373" y="112664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87CEBF43-0B93-8C8B-38CE-8CF1346CDF43}"/>
              </a:ext>
            </a:extLst>
          </p:cNvPr>
          <p:cNvSpPr txBox="1"/>
          <p:nvPr/>
        </p:nvSpPr>
        <p:spPr>
          <a:xfrm>
            <a:off x="1835696" y="4815908"/>
            <a:ext cx="4611328" cy="1969770"/>
          </a:xfrm>
          <a:prstGeom prst="rect">
            <a:avLst/>
          </a:prstGeom>
          <a:solidFill>
            <a:schemeClr val="accent1"/>
          </a:solidFill>
        </p:spPr>
        <p:txBody>
          <a:bodyPr wrap="square">
            <a:spAutoFit/>
          </a:bodyPr>
          <a:lstStyle/>
          <a:p>
            <a:r>
              <a:rPr lang="en-US" dirty="0">
                <a:solidFill>
                  <a:schemeClr val="bg1"/>
                </a:solidFill>
              </a:rPr>
              <a:t>The final trick I'd like to give you is how to search for a command, feature keyword in all man pages. To do that, use man -k and the keyword you are searching for.</a:t>
            </a:r>
          </a:p>
          <a:p>
            <a:endParaRPr lang="en-US" dirty="0">
              <a:solidFill>
                <a:schemeClr val="bg1"/>
              </a:solidFill>
            </a:endParaRPr>
          </a:p>
          <a:p>
            <a:pPr algn="ctr"/>
            <a:r>
              <a:rPr lang="en-US" sz="3200" b="1" dirty="0">
                <a:solidFill>
                  <a:schemeClr val="bg1"/>
                </a:solidFill>
              </a:rPr>
              <a:t>man- k </a:t>
            </a:r>
            <a:r>
              <a:rPr lang="en-US" sz="3200" b="1" dirty="0" err="1">
                <a:solidFill>
                  <a:schemeClr val="bg1"/>
                </a:solidFill>
              </a:rPr>
              <a:t>ifconfig</a:t>
            </a:r>
            <a:endParaRPr lang="it-IT" dirty="0">
              <a:solidFill>
                <a:schemeClr val="bg1"/>
              </a:solidFill>
            </a:endParaRPr>
          </a:p>
        </p:txBody>
      </p:sp>
      <p:pic>
        <p:nvPicPr>
          <p:cNvPr id="19" name="Immagine 18">
            <a:extLst>
              <a:ext uri="{FF2B5EF4-FFF2-40B4-BE49-F238E27FC236}">
                <a16:creationId xmlns:a16="http://schemas.microsoft.com/office/drawing/2014/main" id="{F449B8BE-2D6D-6D63-7358-EBBAFB1235D3}"/>
              </a:ext>
            </a:extLst>
          </p:cNvPr>
          <p:cNvPicPr>
            <a:picLocks noChangeAspect="1"/>
          </p:cNvPicPr>
          <p:nvPr/>
        </p:nvPicPr>
        <p:blipFill>
          <a:blip r:embed="rId10"/>
          <a:stretch>
            <a:fillRect/>
          </a:stretch>
        </p:blipFill>
        <p:spPr>
          <a:xfrm>
            <a:off x="1058874" y="4984097"/>
            <a:ext cx="6765528" cy="1721537"/>
          </a:xfrm>
          <a:prstGeom prst="rect">
            <a:avLst/>
          </a:prstGeom>
        </p:spPr>
      </p:pic>
      <p:sp>
        <p:nvSpPr>
          <p:cNvPr id="20" name="Ovale 19">
            <a:extLst>
              <a:ext uri="{FF2B5EF4-FFF2-40B4-BE49-F238E27FC236}">
                <a16:creationId xmlns:a16="http://schemas.microsoft.com/office/drawing/2014/main" id="{2092A871-720A-B177-D72D-978599CB6046}"/>
              </a:ext>
            </a:extLst>
          </p:cNvPr>
          <p:cNvSpPr/>
          <p:nvPr/>
        </p:nvSpPr>
        <p:spPr>
          <a:xfrm>
            <a:off x="3061240" y="4823893"/>
            <a:ext cx="2446864" cy="524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280BA061-1E8F-D18C-43F7-26AE62E74FEB}"/>
              </a:ext>
            </a:extLst>
          </p:cNvPr>
          <p:cNvSpPr/>
          <p:nvPr/>
        </p:nvSpPr>
        <p:spPr>
          <a:xfrm>
            <a:off x="3209784" y="5388020"/>
            <a:ext cx="2446864" cy="524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F7263729-1D8C-B1CD-D4B0-157BB567A6D2}"/>
              </a:ext>
            </a:extLst>
          </p:cNvPr>
          <p:cNvPicPr>
            <a:picLocks noChangeAspect="1"/>
          </p:cNvPicPr>
          <p:nvPr/>
        </p:nvPicPr>
        <p:blipFill>
          <a:blip r:embed="rId11"/>
          <a:stretch>
            <a:fillRect/>
          </a:stretch>
        </p:blipFill>
        <p:spPr>
          <a:xfrm>
            <a:off x="907409" y="47874"/>
            <a:ext cx="5745006" cy="6835140"/>
          </a:xfrm>
          <a:prstGeom prst="rect">
            <a:avLst/>
          </a:prstGeom>
        </p:spPr>
      </p:pic>
    </p:spTree>
    <p:extLst>
      <p:ext uri="{BB962C8B-B14F-4D97-AF65-F5344CB8AC3E}">
        <p14:creationId xmlns:p14="http://schemas.microsoft.com/office/powerpoint/2010/main" val="39475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2" grpId="0" animBg="1"/>
      <p:bldP spid="15" grpId="0" animBg="1"/>
      <p:bldP spid="17"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9386D-F33A-E69A-19B4-A0B011C02578}"/>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423D1168-5AA3-CF58-8750-835B104A7BAA}"/>
              </a:ext>
            </a:extLst>
          </p:cNvPr>
          <p:cNvGraphicFramePr/>
          <p:nvPr>
            <p:extLst>
              <p:ext uri="{D42A27DB-BD31-4B8C-83A1-F6EECF244321}">
                <p14:modId xmlns:p14="http://schemas.microsoft.com/office/powerpoint/2010/main" val="67152604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3DD7FFBF-EEC0-A5DF-A65A-755398DE1163}"/>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E4974E9-0D96-9A04-F5F0-06E4672F3A39}"/>
              </a:ext>
            </a:extLst>
          </p:cNvPr>
          <p:cNvSpPr txBox="1"/>
          <p:nvPr/>
        </p:nvSpPr>
        <p:spPr>
          <a:xfrm>
            <a:off x="2483768" y="847955"/>
            <a:ext cx="4611328" cy="5909310"/>
          </a:xfrm>
          <a:prstGeom prst="rect">
            <a:avLst/>
          </a:prstGeom>
          <a:solidFill>
            <a:schemeClr val="accent1"/>
          </a:solidFill>
        </p:spPr>
        <p:txBody>
          <a:bodyPr wrap="square">
            <a:spAutoFit/>
          </a:bodyPr>
          <a:lstStyle/>
          <a:p>
            <a:r>
              <a:rPr lang="en-US" dirty="0">
                <a:solidFill>
                  <a:schemeClr val="bg1"/>
                </a:solidFill>
              </a:rPr>
              <a:t>For any Linux professional user, the command line is an essential and ultra powerful tool.</a:t>
            </a:r>
          </a:p>
          <a:p>
            <a:endParaRPr lang="en-US" dirty="0">
              <a:solidFill>
                <a:schemeClr val="bg1"/>
              </a:solidFill>
            </a:endParaRPr>
          </a:p>
          <a:p>
            <a:r>
              <a:rPr lang="en-US" dirty="0">
                <a:solidFill>
                  <a:schemeClr val="bg1"/>
                </a:solidFill>
              </a:rPr>
              <a:t>I'll teach you how to be really efficient when using the terminal.</a:t>
            </a:r>
          </a:p>
          <a:p>
            <a:endParaRPr lang="en-US" dirty="0">
              <a:solidFill>
                <a:schemeClr val="bg1"/>
              </a:solidFill>
            </a:endParaRPr>
          </a:p>
          <a:p>
            <a:r>
              <a:rPr lang="en-US" dirty="0">
                <a:solidFill>
                  <a:schemeClr val="bg1"/>
                </a:solidFill>
              </a:rPr>
              <a:t>The most important advice I could give you is to use the TAB key for auto-completion.</a:t>
            </a:r>
          </a:p>
          <a:p>
            <a:endParaRPr lang="en-US" dirty="0">
              <a:solidFill>
                <a:schemeClr val="bg1"/>
              </a:solidFill>
            </a:endParaRPr>
          </a:p>
          <a:p>
            <a:r>
              <a:rPr lang="en-US" dirty="0">
                <a:solidFill>
                  <a:schemeClr val="bg1"/>
                </a:solidFill>
              </a:rPr>
              <a:t>This is something you cannot live without, it will not only save you so much time at the Linux command line, but it will keep you from making mistakes as well.</a:t>
            </a:r>
          </a:p>
          <a:p>
            <a:endParaRPr lang="en-US" dirty="0">
              <a:solidFill>
                <a:schemeClr val="bg1"/>
              </a:solidFill>
            </a:endParaRPr>
          </a:p>
          <a:p>
            <a:r>
              <a:rPr lang="en-US" dirty="0">
                <a:solidFill>
                  <a:schemeClr val="bg1"/>
                </a:solidFill>
              </a:rPr>
              <a:t>TAB is a feature supported by Bash and other shells as well.</a:t>
            </a:r>
          </a:p>
          <a:p>
            <a:endParaRPr lang="en-US" dirty="0">
              <a:solidFill>
                <a:schemeClr val="bg1"/>
              </a:solidFill>
            </a:endParaRPr>
          </a:p>
          <a:p>
            <a:r>
              <a:rPr lang="en-US" dirty="0">
                <a:solidFill>
                  <a:schemeClr val="bg1"/>
                </a:solidFill>
              </a:rPr>
              <a:t>How it works is really simple! When typing at the Linux command line, just use TAB to auto complete commands, filenames or folder names.</a:t>
            </a:r>
            <a:endParaRPr lang="it-IT" dirty="0">
              <a:solidFill>
                <a:schemeClr val="bg1"/>
              </a:solidFill>
            </a:endParaRPr>
          </a:p>
        </p:txBody>
      </p:sp>
      <p:pic>
        <p:nvPicPr>
          <p:cNvPr id="6" name="Immagine 5">
            <a:extLst>
              <a:ext uri="{FF2B5EF4-FFF2-40B4-BE49-F238E27FC236}">
                <a16:creationId xmlns:a16="http://schemas.microsoft.com/office/drawing/2014/main" id="{9E676CF5-B8AC-E621-4C04-2FA5D6C8A31B}"/>
              </a:ext>
            </a:extLst>
          </p:cNvPr>
          <p:cNvPicPr>
            <a:picLocks noChangeAspect="1"/>
          </p:cNvPicPr>
          <p:nvPr/>
        </p:nvPicPr>
        <p:blipFill>
          <a:blip r:embed="rId7"/>
          <a:stretch>
            <a:fillRect/>
          </a:stretch>
        </p:blipFill>
        <p:spPr>
          <a:xfrm>
            <a:off x="409324" y="1211388"/>
            <a:ext cx="8283658" cy="4435224"/>
          </a:xfrm>
          <a:prstGeom prst="rect">
            <a:avLst/>
          </a:prstGeom>
        </p:spPr>
      </p:pic>
      <p:sp>
        <p:nvSpPr>
          <p:cNvPr id="7" name="Ovale 6">
            <a:extLst>
              <a:ext uri="{FF2B5EF4-FFF2-40B4-BE49-F238E27FC236}">
                <a16:creationId xmlns:a16="http://schemas.microsoft.com/office/drawing/2014/main" id="{16609958-2990-C6C6-2779-2B7CA3F569E6}"/>
              </a:ext>
            </a:extLst>
          </p:cNvPr>
          <p:cNvSpPr/>
          <p:nvPr/>
        </p:nvSpPr>
        <p:spPr>
          <a:xfrm>
            <a:off x="1691680" y="141277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09C330B5-18F6-2376-37FA-EC18C5119D97}"/>
              </a:ext>
            </a:extLst>
          </p:cNvPr>
          <p:cNvSpPr txBox="1"/>
          <p:nvPr/>
        </p:nvSpPr>
        <p:spPr>
          <a:xfrm>
            <a:off x="2541988" y="1915973"/>
            <a:ext cx="2304256" cy="369332"/>
          </a:xfrm>
          <a:prstGeom prst="rect">
            <a:avLst/>
          </a:prstGeom>
          <a:solidFill>
            <a:schemeClr val="accent1"/>
          </a:solidFill>
        </p:spPr>
        <p:txBody>
          <a:bodyPr wrap="square" rtlCol="0">
            <a:spAutoFit/>
          </a:bodyPr>
          <a:lstStyle/>
          <a:p>
            <a:r>
              <a:rPr lang="it-IT" dirty="0">
                <a:solidFill>
                  <a:schemeClr val="bg1"/>
                </a:solidFill>
              </a:rPr>
              <a:t>+ TAB</a:t>
            </a:r>
          </a:p>
        </p:txBody>
      </p:sp>
      <p:pic>
        <p:nvPicPr>
          <p:cNvPr id="11" name="Immagine 10">
            <a:extLst>
              <a:ext uri="{FF2B5EF4-FFF2-40B4-BE49-F238E27FC236}">
                <a16:creationId xmlns:a16="http://schemas.microsoft.com/office/drawing/2014/main" id="{B7F532AE-00AB-C80C-0B30-792273ECDF69}"/>
              </a:ext>
            </a:extLst>
          </p:cNvPr>
          <p:cNvPicPr>
            <a:picLocks noChangeAspect="1"/>
          </p:cNvPicPr>
          <p:nvPr/>
        </p:nvPicPr>
        <p:blipFill>
          <a:blip r:embed="rId8"/>
          <a:stretch>
            <a:fillRect/>
          </a:stretch>
        </p:blipFill>
        <p:spPr>
          <a:xfrm>
            <a:off x="411119" y="1226629"/>
            <a:ext cx="8321761" cy="4404742"/>
          </a:xfrm>
          <a:prstGeom prst="rect">
            <a:avLst/>
          </a:prstGeom>
        </p:spPr>
      </p:pic>
      <p:pic>
        <p:nvPicPr>
          <p:cNvPr id="13" name="Immagine 12">
            <a:extLst>
              <a:ext uri="{FF2B5EF4-FFF2-40B4-BE49-F238E27FC236}">
                <a16:creationId xmlns:a16="http://schemas.microsoft.com/office/drawing/2014/main" id="{EEBD645D-450B-B340-371B-64F09BBF8861}"/>
              </a:ext>
            </a:extLst>
          </p:cNvPr>
          <p:cNvPicPr>
            <a:picLocks noChangeAspect="1"/>
          </p:cNvPicPr>
          <p:nvPr/>
        </p:nvPicPr>
        <p:blipFill>
          <a:blip r:embed="rId9"/>
          <a:stretch>
            <a:fillRect/>
          </a:stretch>
        </p:blipFill>
        <p:spPr>
          <a:xfrm>
            <a:off x="436496" y="1821040"/>
            <a:ext cx="6462320" cy="3215919"/>
          </a:xfrm>
          <a:prstGeom prst="rect">
            <a:avLst/>
          </a:prstGeom>
        </p:spPr>
      </p:pic>
      <p:pic>
        <p:nvPicPr>
          <p:cNvPr id="15" name="Immagine 14">
            <a:extLst>
              <a:ext uri="{FF2B5EF4-FFF2-40B4-BE49-F238E27FC236}">
                <a16:creationId xmlns:a16="http://schemas.microsoft.com/office/drawing/2014/main" id="{1ADBB8AA-43DB-73F2-BD5F-AFA1A8682D6D}"/>
              </a:ext>
            </a:extLst>
          </p:cNvPr>
          <p:cNvPicPr>
            <a:picLocks noChangeAspect="1"/>
          </p:cNvPicPr>
          <p:nvPr/>
        </p:nvPicPr>
        <p:blipFill>
          <a:blip r:embed="rId10"/>
          <a:stretch>
            <a:fillRect/>
          </a:stretch>
        </p:blipFill>
        <p:spPr>
          <a:xfrm>
            <a:off x="1983663" y="4749636"/>
            <a:ext cx="205758" cy="228620"/>
          </a:xfrm>
          <a:prstGeom prst="rect">
            <a:avLst/>
          </a:prstGeom>
        </p:spPr>
      </p:pic>
      <p:sp>
        <p:nvSpPr>
          <p:cNvPr id="16" name="Ovale 15">
            <a:extLst>
              <a:ext uri="{FF2B5EF4-FFF2-40B4-BE49-F238E27FC236}">
                <a16:creationId xmlns:a16="http://schemas.microsoft.com/office/drawing/2014/main" id="{AFE7771E-9413-EDD5-F71F-FC5DC0C35C55}"/>
              </a:ext>
            </a:extLst>
          </p:cNvPr>
          <p:cNvSpPr/>
          <p:nvPr/>
        </p:nvSpPr>
        <p:spPr>
          <a:xfrm>
            <a:off x="1861506" y="4675691"/>
            <a:ext cx="582364" cy="5360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C05ECF89-EFFF-0E42-A723-493502BA7DC1}"/>
              </a:ext>
            </a:extLst>
          </p:cNvPr>
          <p:cNvSpPr txBox="1"/>
          <p:nvPr/>
        </p:nvSpPr>
        <p:spPr>
          <a:xfrm>
            <a:off x="2313292" y="4793590"/>
            <a:ext cx="2304256" cy="923330"/>
          </a:xfrm>
          <a:prstGeom prst="rect">
            <a:avLst/>
          </a:prstGeom>
          <a:solidFill>
            <a:schemeClr val="accent1"/>
          </a:solidFill>
        </p:spPr>
        <p:txBody>
          <a:bodyPr wrap="square" rtlCol="0">
            <a:spAutoFit/>
          </a:bodyPr>
          <a:lstStyle/>
          <a:p>
            <a:r>
              <a:rPr lang="it-IT" dirty="0">
                <a:solidFill>
                  <a:schemeClr val="bg1"/>
                </a:solidFill>
              </a:rPr>
              <a:t>+ TAB …..NOTHING HAPPEN…..BUT PRESS TAB TWICE…. </a:t>
            </a:r>
          </a:p>
        </p:txBody>
      </p:sp>
      <p:pic>
        <p:nvPicPr>
          <p:cNvPr id="19" name="Immagine 18">
            <a:extLst>
              <a:ext uri="{FF2B5EF4-FFF2-40B4-BE49-F238E27FC236}">
                <a16:creationId xmlns:a16="http://schemas.microsoft.com/office/drawing/2014/main" id="{6B411774-F8F4-08FC-2240-45C1D8709047}"/>
              </a:ext>
            </a:extLst>
          </p:cNvPr>
          <p:cNvPicPr>
            <a:picLocks noChangeAspect="1"/>
          </p:cNvPicPr>
          <p:nvPr/>
        </p:nvPicPr>
        <p:blipFill>
          <a:blip r:embed="rId11"/>
          <a:stretch>
            <a:fillRect/>
          </a:stretch>
        </p:blipFill>
        <p:spPr>
          <a:xfrm>
            <a:off x="451019" y="5007854"/>
            <a:ext cx="8281862" cy="381033"/>
          </a:xfrm>
          <a:prstGeom prst="rect">
            <a:avLst/>
          </a:prstGeom>
        </p:spPr>
      </p:pic>
      <p:sp>
        <p:nvSpPr>
          <p:cNvPr id="20" name="Ovale 19">
            <a:extLst>
              <a:ext uri="{FF2B5EF4-FFF2-40B4-BE49-F238E27FC236}">
                <a16:creationId xmlns:a16="http://schemas.microsoft.com/office/drawing/2014/main" id="{6F80A443-D9AC-63E9-044A-2F297FC87AF4}"/>
              </a:ext>
            </a:extLst>
          </p:cNvPr>
          <p:cNvSpPr/>
          <p:nvPr/>
        </p:nvSpPr>
        <p:spPr>
          <a:xfrm>
            <a:off x="272281" y="4897509"/>
            <a:ext cx="1671483" cy="3142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8AFD587F-9AE4-7583-B777-54A66F661EB9}"/>
              </a:ext>
            </a:extLst>
          </p:cNvPr>
          <p:cNvPicPr>
            <a:picLocks noChangeAspect="1"/>
          </p:cNvPicPr>
          <p:nvPr/>
        </p:nvPicPr>
        <p:blipFill>
          <a:blip r:embed="rId12"/>
          <a:stretch>
            <a:fillRect/>
          </a:stretch>
        </p:blipFill>
        <p:spPr>
          <a:xfrm>
            <a:off x="451018" y="1141080"/>
            <a:ext cx="8321761" cy="5456393"/>
          </a:xfrm>
          <a:prstGeom prst="rect">
            <a:avLst/>
          </a:prstGeom>
        </p:spPr>
      </p:pic>
      <p:sp>
        <p:nvSpPr>
          <p:cNvPr id="33" name="CasellaDiTesto 32">
            <a:extLst>
              <a:ext uri="{FF2B5EF4-FFF2-40B4-BE49-F238E27FC236}">
                <a16:creationId xmlns:a16="http://schemas.microsoft.com/office/drawing/2014/main" id="{5BC4591C-1FCF-0E3F-6EF9-6B5E50DAEC4A}"/>
              </a:ext>
            </a:extLst>
          </p:cNvPr>
          <p:cNvSpPr txBox="1"/>
          <p:nvPr/>
        </p:nvSpPr>
        <p:spPr>
          <a:xfrm>
            <a:off x="2712464" y="1999604"/>
            <a:ext cx="2304256" cy="369332"/>
          </a:xfrm>
          <a:prstGeom prst="rect">
            <a:avLst/>
          </a:prstGeom>
          <a:solidFill>
            <a:schemeClr val="accent1"/>
          </a:solidFill>
        </p:spPr>
        <p:txBody>
          <a:bodyPr wrap="square" rtlCol="0">
            <a:spAutoFit/>
          </a:bodyPr>
          <a:lstStyle/>
          <a:p>
            <a:r>
              <a:rPr lang="it-IT" dirty="0">
                <a:solidFill>
                  <a:schemeClr val="bg1"/>
                </a:solidFill>
              </a:rPr>
              <a:t>+ TAB</a:t>
            </a:r>
          </a:p>
        </p:txBody>
      </p:sp>
      <p:pic>
        <p:nvPicPr>
          <p:cNvPr id="35" name="Immagine 34">
            <a:extLst>
              <a:ext uri="{FF2B5EF4-FFF2-40B4-BE49-F238E27FC236}">
                <a16:creationId xmlns:a16="http://schemas.microsoft.com/office/drawing/2014/main" id="{9C0DC33D-A3CD-C0CF-0379-B47650FCF881}"/>
              </a:ext>
            </a:extLst>
          </p:cNvPr>
          <p:cNvPicPr>
            <a:picLocks noChangeAspect="1"/>
          </p:cNvPicPr>
          <p:nvPr/>
        </p:nvPicPr>
        <p:blipFill>
          <a:blip r:embed="rId13"/>
          <a:stretch>
            <a:fillRect/>
          </a:stretch>
        </p:blipFill>
        <p:spPr>
          <a:xfrm>
            <a:off x="300562" y="1156321"/>
            <a:ext cx="8306520" cy="5425910"/>
          </a:xfrm>
          <a:prstGeom prst="rect">
            <a:avLst/>
          </a:prstGeom>
        </p:spPr>
      </p:pic>
      <p:pic>
        <p:nvPicPr>
          <p:cNvPr id="37" name="Immagine 36">
            <a:extLst>
              <a:ext uri="{FF2B5EF4-FFF2-40B4-BE49-F238E27FC236}">
                <a16:creationId xmlns:a16="http://schemas.microsoft.com/office/drawing/2014/main" id="{DB091FD8-E394-E364-A19F-F0DDE7860613}"/>
              </a:ext>
            </a:extLst>
          </p:cNvPr>
          <p:cNvPicPr>
            <a:picLocks noChangeAspect="1"/>
          </p:cNvPicPr>
          <p:nvPr/>
        </p:nvPicPr>
        <p:blipFill>
          <a:blip r:embed="rId14"/>
          <a:stretch>
            <a:fillRect/>
          </a:stretch>
        </p:blipFill>
        <p:spPr>
          <a:xfrm>
            <a:off x="2563129" y="1602086"/>
            <a:ext cx="228620" cy="129551"/>
          </a:xfrm>
          <a:prstGeom prst="rect">
            <a:avLst/>
          </a:prstGeom>
        </p:spPr>
      </p:pic>
      <p:sp>
        <p:nvSpPr>
          <p:cNvPr id="38" name="CasellaDiTesto 37">
            <a:extLst>
              <a:ext uri="{FF2B5EF4-FFF2-40B4-BE49-F238E27FC236}">
                <a16:creationId xmlns:a16="http://schemas.microsoft.com/office/drawing/2014/main" id="{7165123E-93F4-5F66-83D5-405BF2BE7324}"/>
              </a:ext>
            </a:extLst>
          </p:cNvPr>
          <p:cNvSpPr txBox="1"/>
          <p:nvPr/>
        </p:nvSpPr>
        <p:spPr>
          <a:xfrm>
            <a:off x="2793544" y="1682323"/>
            <a:ext cx="2304256" cy="369332"/>
          </a:xfrm>
          <a:prstGeom prst="rect">
            <a:avLst/>
          </a:prstGeom>
          <a:solidFill>
            <a:schemeClr val="accent1"/>
          </a:solidFill>
        </p:spPr>
        <p:txBody>
          <a:bodyPr wrap="square" rtlCol="0">
            <a:spAutoFit/>
          </a:bodyPr>
          <a:lstStyle/>
          <a:p>
            <a:r>
              <a:rPr lang="it-IT" dirty="0">
                <a:solidFill>
                  <a:schemeClr val="bg1"/>
                </a:solidFill>
              </a:rPr>
              <a:t>+ TAB TWICE</a:t>
            </a:r>
          </a:p>
        </p:txBody>
      </p:sp>
      <p:pic>
        <p:nvPicPr>
          <p:cNvPr id="40" name="Immagine 39">
            <a:extLst>
              <a:ext uri="{FF2B5EF4-FFF2-40B4-BE49-F238E27FC236}">
                <a16:creationId xmlns:a16="http://schemas.microsoft.com/office/drawing/2014/main" id="{C165CEDA-DAD4-3330-8161-285FBA32CEEC}"/>
              </a:ext>
            </a:extLst>
          </p:cNvPr>
          <p:cNvPicPr>
            <a:picLocks noChangeAspect="1"/>
          </p:cNvPicPr>
          <p:nvPr/>
        </p:nvPicPr>
        <p:blipFill>
          <a:blip r:embed="rId15"/>
          <a:stretch>
            <a:fillRect/>
          </a:stretch>
        </p:blipFill>
        <p:spPr>
          <a:xfrm>
            <a:off x="295666" y="1746058"/>
            <a:ext cx="5143946" cy="457240"/>
          </a:xfrm>
          <a:prstGeom prst="rect">
            <a:avLst/>
          </a:prstGeom>
        </p:spPr>
      </p:pic>
      <p:pic>
        <p:nvPicPr>
          <p:cNvPr id="42" name="Immagine 41">
            <a:extLst>
              <a:ext uri="{FF2B5EF4-FFF2-40B4-BE49-F238E27FC236}">
                <a16:creationId xmlns:a16="http://schemas.microsoft.com/office/drawing/2014/main" id="{06DA4AC8-E2F1-62F7-2F6E-B64266AB761F}"/>
              </a:ext>
            </a:extLst>
          </p:cNvPr>
          <p:cNvPicPr>
            <a:picLocks noChangeAspect="1"/>
          </p:cNvPicPr>
          <p:nvPr/>
        </p:nvPicPr>
        <p:blipFill>
          <a:blip r:embed="rId16"/>
          <a:stretch>
            <a:fillRect/>
          </a:stretch>
        </p:blipFill>
        <p:spPr>
          <a:xfrm>
            <a:off x="2566482" y="1932622"/>
            <a:ext cx="342930" cy="121931"/>
          </a:xfrm>
          <a:prstGeom prst="rect">
            <a:avLst/>
          </a:prstGeom>
        </p:spPr>
      </p:pic>
      <p:sp>
        <p:nvSpPr>
          <p:cNvPr id="43" name="CasellaDiTesto 42">
            <a:extLst>
              <a:ext uri="{FF2B5EF4-FFF2-40B4-BE49-F238E27FC236}">
                <a16:creationId xmlns:a16="http://schemas.microsoft.com/office/drawing/2014/main" id="{4B738934-2EAA-F7E7-9C02-36AFFD255A00}"/>
              </a:ext>
            </a:extLst>
          </p:cNvPr>
          <p:cNvSpPr txBox="1"/>
          <p:nvPr/>
        </p:nvSpPr>
        <p:spPr>
          <a:xfrm>
            <a:off x="2810030" y="2100639"/>
            <a:ext cx="2304256" cy="369332"/>
          </a:xfrm>
          <a:prstGeom prst="rect">
            <a:avLst/>
          </a:prstGeom>
          <a:solidFill>
            <a:schemeClr val="accent1"/>
          </a:solidFill>
        </p:spPr>
        <p:txBody>
          <a:bodyPr wrap="square" rtlCol="0">
            <a:spAutoFit/>
          </a:bodyPr>
          <a:lstStyle/>
          <a:p>
            <a:r>
              <a:rPr lang="it-IT" dirty="0">
                <a:solidFill>
                  <a:schemeClr val="bg1"/>
                </a:solidFill>
              </a:rPr>
              <a:t>+ TAB</a:t>
            </a:r>
          </a:p>
        </p:txBody>
      </p:sp>
      <p:pic>
        <p:nvPicPr>
          <p:cNvPr id="45" name="Immagine 44">
            <a:extLst>
              <a:ext uri="{FF2B5EF4-FFF2-40B4-BE49-F238E27FC236}">
                <a16:creationId xmlns:a16="http://schemas.microsoft.com/office/drawing/2014/main" id="{BC2FEE66-E80E-D371-9C0F-DD0900BFD3FB}"/>
              </a:ext>
            </a:extLst>
          </p:cNvPr>
          <p:cNvPicPr>
            <a:picLocks noChangeAspect="1"/>
          </p:cNvPicPr>
          <p:nvPr/>
        </p:nvPicPr>
        <p:blipFill>
          <a:blip r:embed="rId17"/>
          <a:stretch>
            <a:fillRect/>
          </a:stretch>
        </p:blipFill>
        <p:spPr>
          <a:xfrm>
            <a:off x="297753" y="2077536"/>
            <a:ext cx="6073666" cy="4534293"/>
          </a:xfrm>
          <a:prstGeom prst="rect">
            <a:avLst/>
          </a:prstGeom>
        </p:spPr>
      </p:pic>
      <p:sp>
        <p:nvSpPr>
          <p:cNvPr id="47" name="CasellaDiTesto 46">
            <a:extLst>
              <a:ext uri="{FF2B5EF4-FFF2-40B4-BE49-F238E27FC236}">
                <a16:creationId xmlns:a16="http://schemas.microsoft.com/office/drawing/2014/main" id="{53E6E22C-A473-A38F-35A2-8C70B5BC84BD}"/>
              </a:ext>
            </a:extLst>
          </p:cNvPr>
          <p:cNvSpPr txBox="1"/>
          <p:nvPr/>
        </p:nvSpPr>
        <p:spPr>
          <a:xfrm>
            <a:off x="1533608" y="1838905"/>
            <a:ext cx="5912471" cy="3139321"/>
          </a:xfrm>
          <a:prstGeom prst="rect">
            <a:avLst/>
          </a:prstGeom>
          <a:solidFill>
            <a:schemeClr val="accent1"/>
          </a:solidFill>
        </p:spPr>
        <p:txBody>
          <a:bodyPr wrap="square">
            <a:spAutoFit/>
          </a:bodyPr>
          <a:lstStyle/>
          <a:p>
            <a:r>
              <a:rPr lang="en-US" dirty="0">
                <a:solidFill>
                  <a:schemeClr val="bg1"/>
                </a:solidFill>
              </a:rPr>
              <a:t>Now it's time to tell you something really important, something that, in my opinion is the key to not make serious mistakes while working in the Linux terminal. If TAB does not complete automatically a command or a filename when it should, then there is a mistake.</a:t>
            </a:r>
          </a:p>
          <a:p>
            <a:endParaRPr lang="en-US" dirty="0">
              <a:solidFill>
                <a:schemeClr val="bg1"/>
              </a:solidFill>
            </a:endParaRPr>
          </a:p>
          <a:p>
            <a:r>
              <a:rPr lang="en-US" dirty="0">
                <a:solidFill>
                  <a:schemeClr val="bg1"/>
                </a:solidFill>
              </a:rPr>
              <a:t>Do not continue writing the command or the file name, but stop and analyze what you have done up to that point.</a:t>
            </a:r>
          </a:p>
          <a:p>
            <a:endParaRPr lang="en-US" dirty="0">
              <a:solidFill>
                <a:schemeClr val="bg1"/>
              </a:solidFill>
            </a:endParaRPr>
          </a:p>
          <a:p>
            <a:r>
              <a:rPr lang="en-US" b="1" dirty="0">
                <a:solidFill>
                  <a:schemeClr val="bg1"/>
                </a:solidFill>
              </a:rPr>
              <a:t>Tab doesn't complete because somehow, somewhere there's an error</a:t>
            </a:r>
            <a:r>
              <a:rPr lang="en-US" dirty="0">
                <a:solidFill>
                  <a:schemeClr val="bg1"/>
                </a:solidFill>
              </a:rPr>
              <a:t>.</a:t>
            </a:r>
            <a:endParaRPr lang="it-IT" dirty="0">
              <a:solidFill>
                <a:schemeClr val="bg1"/>
              </a:solidFill>
            </a:endParaRPr>
          </a:p>
        </p:txBody>
      </p:sp>
    </p:spTree>
    <p:extLst>
      <p:ext uri="{BB962C8B-B14F-4D97-AF65-F5344CB8AC3E}">
        <p14:creationId xmlns:p14="http://schemas.microsoft.com/office/powerpoint/2010/main" val="11272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33"/>
                                        </p:tgtEl>
                                      </p:cBhvr>
                                    </p:animEffect>
                                    <p:set>
                                      <p:cBhvr>
                                        <p:cTn id="72" dur="1" fill="hold">
                                          <p:stCondLst>
                                            <p:cond delay="499"/>
                                          </p:stCondLst>
                                        </p:cTn>
                                        <p:tgtEl>
                                          <p:spTgt spid="3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43"/>
                                        </p:tgtEl>
                                      </p:cBhvr>
                                    </p:animEffect>
                                    <p:set>
                                      <p:cBhvr>
                                        <p:cTn id="112" dur="1" fill="hold">
                                          <p:stCondLst>
                                            <p:cond delay="499"/>
                                          </p:stCondLst>
                                        </p:cTn>
                                        <p:tgtEl>
                                          <p:spTgt spid="4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6" grpId="0" animBg="1"/>
      <p:bldP spid="17" grpId="0" animBg="1"/>
      <p:bldP spid="17" grpId="1" animBg="1"/>
      <p:bldP spid="20" grpId="0" animBg="1"/>
      <p:bldP spid="33" grpId="0" animBg="1"/>
      <p:bldP spid="33" grpId="1" animBg="1"/>
      <p:bldP spid="38" grpId="0" animBg="1"/>
      <p:bldP spid="38" grpId="1" animBg="1"/>
      <p:bldP spid="43" grpId="0" animBg="1"/>
      <p:bldP spid="43" grpId="1"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7079-95F8-AB7E-3004-0E297A063379}"/>
            </a:ext>
          </a:extLst>
        </p:cNvPr>
        <p:cNvGrpSpPr/>
        <p:nvPr/>
      </p:nvGrpSpPr>
      <p:grpSpPr>
        <a:xfrm>
          <a:off x="0" y="0"/>
          <a:ext cx="0" cy="0"/>
          <a:chOff x="0" y="0"/>
          <a:chExt cx="0" cy="0"/>
        </a:xfrm>
      </p:grpSpPr>
      <p:graphicFrame>
        <p:nvGraphicFramePr>
          <p:cNvPr id="3" name="Diagramma 2">
            <a:extLst>
              <a:ext uri="{FF2B5EF4-FFF2-40B4-BE49-F238E27FC236}">
                <a16:creationId xmlns:a16="http://schemas.microsoft.com/office/drawing/2014/main" id="{E2C2B555-72C8-9B45-FF06-C1763A977296}"/>
              </a:ext>
            </a:extLst>
          </p:cNvPr>
          <p:cNvGraphicFramePr/>
          <p:nvPr>
            <p:extLst>
              <p:ext uri="{D42A27DB-BD31-4B8C-83A1-F6EECF244321}">
                <p14:modId xmlns:p14="http://schemas.microsoft.com/office/powerpoint/2010/main" val="13069112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a:extLst>
              <a:ext uri="{FF2B5EF4-FFF2-40B4-BE49-F238E27FC236}">
                <a16:creationId xmlns:a16="http://schemas.microsoft.com/office/drawing/2014/main" id="{1ABA54C1-0A53-00A2-50D1-8DA8D7AFA2DD}"/>
              </a:ext>
            </a:extLst>
          </p:cNvPr>
          <p:cNvSpPr/>
          <p:nvPr/>
        </p:nvSpPr>
        <p:spPr>
          <a:xfrm>
            <a:off x="271128" y="15236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D6765EFD-792A-4FA6-86AB-80456B267026}"/>
              </a:ext>
            </a:extLst>
          </p:cNvPr>
          <p:cNvSpPr txBox="1"/>
          <p:nvPr/>
        </p:nvSpPr>
        <p:spPr>
          <a:xfrm>
            <a:off x="2286000" y="1307800"/>
            <a:ext cx="4572000" cy="3877985"/>
          </a:xfrm>
          <a:prstGeom prst="rect">
            <a:avLst/>
          </a:prstGeom>
          <a:solidFill>
            <a:schemeClr val="accent1"/>
          </a:solidFill>
        </p:spPr>
        <p:txBody>
          <a:bodyPr wrap="square">
            <a:spAutoFit/>
          </a:bodyPr>
          <a:lstStyle/>
          <a:p>
            <a:r>
              <a:rPr lang="en-US" dirty="0">
                <a:solidFill>
                  <a:schemeClr val="bg1"/>
                </a:solidFill>
              </a:rPr>
              <a:t>Let's talk about the Bash command history! The bash shell stores in the user's home directory.</a:t>
            </a:r>
          </a:p>
          <a:p>
            <a:endParaRPr lang="en-US" dirty="0">
              <a:solidFill>
                <a:schemeClr val="bg1"/>
              </a:solidFill>
            </a:endParaRPr>
          </a:p>
          <a:p>
            <a:r>
              <a:rPr lang="en-US" dirty="0">
                <a:solidFill>
                  <a:schemeClr val="bg1"/>
                </a:solidFill>
              </a:rPr>
              <a:t>The history of the commands each user has run in a file.</a:t>
            </a:r>
          </a:p>
          <a:p>
            <a:endParaRPr lang="en-US" dirty="0">
              <a:solidFill>
                <a:schemeClr val="bg1"/>
              </a:solidFill>
            </a:endParaRPr>
          </a:p>
          <a:p>
            <a:r>
              <a:rPr lang="en-US" dirty="0">
                <a:solidFill>
                  <a:schemeClr val="bg1"/>
                </a:solidFill>
              </a:rPr>
              <a:t>The file is </a:t>
            </a:r>
            <a:r>
              <a:rPr lang="en-US" sz="2400" b="1" dirty="0">
                <a:solidFill>
                  <a:schemeClr val="bg1"/>
                </a:solidFill>
              </a:rPr>
              <a:t>.</a:t>
            </a:r>
            <a:r>
              <a:rPr lang="en-US" sz="2400" b="1" dirty="0" err="1">
                <a:solidFill>
                  <a:schemeClr val="bg1"/>
                </a:solidFill>
              </a:rPr>
              <a:t>bash_history</a:t>
            </a:r>
            <a:r>
              <a:rPr lang="en-US" sz="2400" b="1" dirty="0">
                <a:solidFill>
                  <a:schemeClr val="bg1"/>
                </a:solidFill>
              </a:rPr>
              <a:t> </a:t>
            </a:r>
            <a:r>
              <a:rPr lang="en-US" dirty="0">
                <a:solidFill>
                  <a:schemeClr val="bg1"/>
                </a:solidFill>
              </a:rPr>
              <a:t>by default.</a:t>
            </a:r>
          </a:p>
          <a:p>
            <a:endParaRPr lang="en-US" dirty="0">
              <a:solidFill>
                <a:schemeClr val="bg1"/>
              </a:solidFill>
            </a:endParaRPr>
          </a:p>
          <a:p>
            <a:r>
              <a:rPr lang="en-US" dirty="0">
                <a:solidFill>
                  <a:schemeClr val="bg1"/>
                </a:solidFill>
              </a:rPr>
              <a:t>The number of commands then will be stored in the history file is controlled by an environment variable called </a:t>
            </a:r>
            <a:r>
              <a:rPr lang="en-US" sz="2000" b="1" dirty="0">
                <a:solidFill>
                  <a:schemeClr val="bg1"/>
                </a:solidFill>
              </a:rPr>
              <a:t>HISTFILESIZE</a:t>
            </a:r>
            <a:r>
              <a:rPr lang="en-US" dirty="0">
                <a:solidFill>
                  <a:schemeClr val="bg1"/>
                </a:solidFill>
              </a:rPr>
              <a:t> (written in uppercase letters).</a:t>
            </a:r>
            <a:endParaRPr lang="it-IT" dirty="0">
              <a:solidFill>
                <a:schemeClr val="bg1"/>
              </a:solidFill>
            </a:endParaRPr>
          </a:p>
        </p:txBody>
      </p:sp>
      <p:pic>
        <p:nvPicPr>
          <p:cNvPr id="7" name="Immagine 6">
            <a:extLst>
              <a:ext uri="{FF2B5EF4-FFF2-40B4-BE49-F238E27FC236}">
                <a16:creationId xmlns:a16="http://schemas.microsoft.com/office/drawing/2014/main" id="{F5B2D159-ABDC-5BB1-B9D7-EC53B3430A6E}"/>
              </a:ext>
            </a:extLst>
          </p:cNvPr>
          <p:cNvPicPr>
            <a:picLocks noChangeAspect="1"/>
          </p:cNvPicPr>
          <p:nvPr/>
        </p:nvPicPr>
        <p:blipFill>
          <a:blip r:embed="rId7"/>
          <a:stretch>
            <a:fillRect/>
          </a:stretch>
        </p:blipFill>
        <p:spPr>
          <a:xfrm>
            <a:off x="1474201" y="1207577"/>
            <a:ext cx="6195597" cy="4442845"/>
          </a:xfrm>
          <a:prstGeom prst="rect">
            <a:avLst/>
          </a:prstGeom>
        </p:spPr>
      </p:pic>
      <p:sp>
        <p:nvSpPr>
          <p:cNvPr id="9" name="Ovale 8">
            <a:extLst>
              <a:ext uri="{FF2B5EF4-FFF2-40B4-BE49-F238E27FC236}">
                <a16:creationId xmlns:a16="http://schemas.microsoft.com/office/drawing/2014/main" id="{96D143B6-C075-A013-51C8-01D4D6AD6BB0}"/>
              </a:ext>
            </a:extLst>
          </p:cNvPr>
          <p:cNvSpPr/>
          <p:nvPr/>
        </p:nvSpPr>
        <p:spPr>
          <a:xfrm>
            <a:off x="2915816" y="1324420"/>
            <a:ext cx="187220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A5FF6E64-4535-8E31-5C34-6703AA1850B7}"/>
              </a:ext>
            </a:extLst>
          </p:cNvPr>
          <p:cNvPicPr>
            <a:picLocks noChangeAspect="1"/>
          </p:cNvPicPr>
          <p:nvPr/>
        </p:nvPicPr>
        <p:blipFill>
          <a:blip r:embed="rId8"/>
          <a:stretch>
            <a:fillRect/>
          </a:stretch>
        </p:blipFill>
        <p:spPr>
          <a:xfrm>
            <a:off x="1474201" y="1192336"/>
            <a:ext cx="6195597" cy="4458086"/>
          </a:xfrm>
          <a:prstGeom prst="rect">
            <a:avLst/>
          </a:prstGeom>
        </p:spPr>
      </p:pic>
      <p:sp>
        <p:nvSpPr>
          <p:cNvPr id="12" name="Ovale 11">
            <a:extLst>
              <a:ext uri="{FF2B5EF4-FFF2-40B4-BE49-F238E27FC236}">
                <a16:creationId xmlns:a16="http://schemas.microsoft.com/office/drawing/2014/main" id="{D3C25C42-265D-12AA-D3D7-893E8698F541}"/>
              </a:ext>
            </a:extLst>
          </p:cNvPr>
          <p:cNvSpPr/>
          <p:nvPr/>
        </p:nvSpPr>
        <p:spPr>
          <a:xfrm>
            <a:off x="2987824" y="1329505"/>
            <a:ext cx="158417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90C6DBF6-3FEF-5B26-BDE0-FB1CD1D60A36}"/>
              </a:ext>
            </a:extLst>
          </p:cNvPr>
          <p:cNvSpPr/>
          <p:nvPr/>
        </p:nvSpPr>
        <p:spPr>
          <a:xfrm>
            <a:off x="1351248" y="1683776"/>
            <a:ext cx="529829" cy="3362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F03B848E-0D6D-0E48-5653-0797B79A0C1A}"/>
              </a:ext>
            </a:extLst>
          </p:cNvPr>
          <p:cNvPicPr>
            <a:picLocks noChangeAspect="1"/>
          </p:cNvPicPr>
          <p:nvPr/>
        </p:nvPicPr>
        <p:blipFill>
          <a:blip r:embed="rId9"/>
          <a:stretch>
            <a:fillRect/>
          </a:stretch>
        </p:blipFill>
        <p:spPr>
          <a:xfrm>
            <a:off x="1474201" y="2190641"/>
            <a:ext cx="3337849" cy="2476715"/>
          </a:xfrm>
          <a:prstGeom prst="rect">
            <a:avLst/>
          </a:prstGeom>
        </p:spPr>
      </p:pic>
      <p:sp>
        <p:nvSpPr>
          <p:cNvPr id="16" name="Ovale 15">
            <a:extLst>
              <a:ext uri="{FF2B5EF4-FFF2-40B4-BE49-F238E27FC236}">
                <a16:creationId xmlns:a16="http://schemas.microsoft.com/office/drawing/2014/main" id="{F3EAA14C-843E-DF51-BF85-88F79C27FBAF}"/>
              </a:ext>
            </a:extLst>
          </p:cNvPr>
          <p:cNvSpPr/>
          <p:nvPr/>
        </p:nvSpPr>
        <p:spPr>
          <a:xfrm>
            <a:off x="2987824" y="2065635"/>
            <a:ext cx="792088" cy="3362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CF619254-AA8A-C05F-F9C2-5C39D8FB390F}"/>
              </a:ext>
            </a:extLst>
          </p:cNvPr>
          <p:cNvSpPr/>
          <p:nvPr/>
        </p:nvSpPr>
        <p:spPr>
          <a:xfrm>
            <a:off x="1586992" y="2297330"/>
            <a:ext cx="427999" cy="32528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45B402FF-E5FA-94F5-B4FF-84CBD459B5B7}"/>
              </a:ext>
            </a:extLst>
          </p:cNvPr>
          <p:cNvPicPr>
            <a:picLocks noChangeAspect="1"/>
          </p:cNvPicPr>
          <p:nvPr/>
        </p:nvPicPr>
        <p:blipFill>
          <a:blip r:embed="rId10"/>
          <a:stretch>
            <a:fillRect/>
          </a:stretch>
        </p:blipFill>
        <p:spPr>
          <a:xfrm>
            <a:off x="1478012" y="1215198"/>
            <a:ext cx="6187976" cy="4427604"/>
          </a:xfrm>
          <a:prstGeom prst="rect">
            <a:avLst/>
          </a:prstGeom>
        </p:spPr>
      </p:pic>
      <p:sp>
        <p:nvSpPr>
          <p:cNvPr id="20" name="Ovale 19">
            <a:extLst>
              <a:ext uri="{FF2B5EF4-FFF2-40B4-BE49-F238E27FC236}">
                <a16:creationId xmlns:a16="http://schemas.microsoft.com/office/drawing/2014/main" id="{76D0E285-6799-039A-9EE6-972BC3068768}"/>
              </a:ext>
            </a:extLst>
          </p:cNvPr>
          <p:cNvSpPr/>
          <p:nvPr/>
        </p:nvSpPr>
        <p:spPr>
          <a:xfrm>
            <a:off x="3031192" y="1433246"/>
            <a:ext cx="1224136" cy="5359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44BD6F5F-6096-215E-697A-18624D934FA7}"/>
              </a:ext>
            </a:extLst>
          </p:cNvPr>
          <p:cNvSpPr/>
          <p:nvPr/>
        </p:nvSpPr>
        <p:spPr>
          <a:xfrm>
            <a:off x="1428773" y="1714455"/>
            <a:ext cx="524312" cy="3835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7CD1862B-87E0-3329-AC4B-6955117D1C80}"/>
              </a:ext>
            </a:extLst>
          </p:cNvPr>
          <p:cNvSpPr txBox="1"/>
          <p:nvPr/>
        </p:nvSpPr>
        <p:spPr>
          <a:xfrm>
            <a:off x="2227007" y="2554295"/>
            <a:ext cx="4611328" cy="1754326"/>
          </a:xfrm>
          <a:prstGeom prst="rect">
            <a:avLst/>
          </a:prstGeom>
          <a:solidFill>
            <a:schemeClr val="accent1"/>
          </a:solidFill>
        </p:spPr>
        <p:txBody>
          <a:bodyPr wrap="square">
            <a:spAutoFit/>
          </a:bodyPr>
          <a:lstStyle/>
          <a:p>
            <a:r>
              <a:rPr lang="en-US" dirty="0">
                <a:solidFill>
                  <a:schemeClr val="bg1"/>
                </a:solidFill>
              </a:rPr>
              <a:t>So the history command will display only half of the commands saved in the history file.</a:t>
            </a:r>
          </a:p>
          <a:p>
            <a:endParaRPr lang="en-US" dirty="0">
              <a:solidFill>
                <a:schemeClr val="bg1"/>
              </a:solidFill>
            </a:endParaRPr>
          </a:p>
          <a:p>
            <a:r>
              <a:rPr lang="en-US" dirty="0">
                <a:solidFill>
                  <a:schemeClr val="bg1"/>
                </a:solidFill>
              </a:rPr>
              <a:t>Also note that the history file is updated only when the user that run the commands logged out.</a:t>
            </a:r>
            <a:endParaRPr lang="it-IT" dirty="0">
              <a:solidFill>
                <a:schemeClr val="bg1"/>
              </a:solidFill>
            </a:endParaRPr>
          </a:p>
        </p:txBody>
      </p:sp>
      <p:pic>
        <p:nvPicPr>
          <p:cNvPr id="25" name="Immagine 24">
            <a:extLst>
              <a:ext uri="{FF2B5EF4-FFF2-40B4-BE49-F238E27FC236}">
                <a16:creationId xmlns:a16="http://schemas.microsoft.com/office/drawing/2014/main" id="{3D1E41DE-1E9A-06A1-CEC1-CE723F4226B1}"/>
              </a:ext>
            </a:extLst>
          </p:cNvPr>
          <p:cNvPicPr>
            <a:picLocks noChangeAspect="1"/>
          </p:cNvPicPr>
          <p:nvPr/>
        </p:nvPicPr>
        <p:blipFill>
          <a:blip r:embed="rId11"/>
          <a:stretch>
            <a:fillRect/>
          </a:stretch>
        </p:blipFill>
        <p:spPr>
          <a:xfrm>
            <a:off x="1481822" y="1215198"/>
            <a:ext cx="6180356" cy="4427604"/>
          </a:xfrm>
          <a:prstGeom prst="rect">
            <a:avLst/>
          </a:prstGeom>
        </p:spPr>
      </p:pic>
      <p:sp>
        <p:nvSpPr>
          <p:cNvPr id="26" name="Ovale 25">
            <a:extLst>
              <a:ext uri="{FF2B5EF4-FFF2-40B4-BE49-F238E27FC236}">
                <a16:creationId xmlns:a16="http://schemas.microsoft.com/office/drawing/2014/main" id="{352632B3-9FB2-E23D-A1BF-67C181C6319B}"/>
              </a:ext>
            </a:extLst>
          </p:cNvPr>
          <p:cNvSpPr/>
          <p:nvPr/>
        </p:nvSpPr>
        <p:spPr>
          <a:xfrm>
            <a:off x="2948724" y="1373562"/>
            <a:ext cx="1443970" cy="5326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11CAA14A-CD46-AC49-3BB7-15144C7DA6F2}"/>
              </a:ext>
            </a:extLst>
          </p:cNvPr>
          <p:cNvPicPr>
            <a:picLocks noChangeAspect="1"/>
          </p:cNvPicPr>
          <p:nvPr/>
        </p:nvPicPr>
        <p:blipFill>
          <a:blip r:embed="rId12"/>
          <a:stretch>
            <a:fillRect/>
          </a:stretch>
        </p:blipFill>
        <p:spPr>
          <a:xfrm>
            <a:off x="1478012" y="4349602"/>
            <a:ext cx="2606266" cy="129551"/>
          </a:xfrm>
          <a:prstGeom prst="rect">
            <a:avLst/>
          </a:prstGeom>
        </p:spPr>
      </p:pic>
      <p:sp>
        <p:nvSpPr>
          <p:cNvPr id="29" name="Ovale 28">
            <a:extLst>
              <a:ext uri="{FF2B5EF4-FFF2-40B4-BE49-F238E27FC236}">
                <a16:creationId xmlns:a16="http://schemas.microsoft.com/office/drawing/2014/main" id="{F12CD63B-6092-5F43-0081-29B4C29B67AE}"/>
              </a:ext>
            </a:extLst>
          </p:cNvPr>
          <p:cNvSpPr/>
          <p:nvPr/>
        </p:nvSpPr>
        <p:spPr>
          <a:xfrm>
            <a:off x="2843808" y="4160627"/>
            <a:ext cx="1080120" cy="435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20EADFE0-4113-9667-DF8F-68BC80F8E483}"/>
              </a:ext>
            </a:extLst>
          </p:cNvPr>
          <p:cNvPicPr>
            <a:picLocks noChangeAspect="1"/>
          </p:cNvPicPr>
          <p:nvPr/>
        </p:nvPicPr>
        <p:blipFill>
          <a:blip r:embed="rId13"/>
          <a:stretch>
            <a:fillRect/>
          </a:stretch>
        </p:blipFill>
        <p:spPr>
          <a:xfrm>
            <a:off x="1428773" y="4561282"/>
            <a:ext cx="4054191" cy="1943268"/>
          </a:xfrm>
          <a:prstGeom prst="rect">
            <a:avLst/>
          </a:prstGeom>
        </p:spPr>
      </p:pic>
      <p:sp>
        <p:nvSpPr>
          <p:cNvPr id="34" name="Ovale 33">
            <a:extLst>
              <a:ext uri="{FF2B5EF4-FFF2-40B4-BE49-F238E27FC236}">
                <a16:creationId xmlns:a16="http://schemas.microsoft.com/office/drawing/2014/main" id="{EBC5632F-09BD-042F-7603-A1460DD312F8}"/>
              </a:ext>
            </a:extLst>
          </p:cNvPr>
          <p:cNvSpPr/>
          <p:nvPr/>
        </p:nvSpPr>
        <p:spPr>
          <a:xfrm>
            <a:off x="1374092" y="6043296"/>
            <a:ext cx="2189795" cy="435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39" name="Gruppo 38">
            <a:extLst>
              <a:ext uri="{FF2B5EF4-FFF2-40B4-BE49-F238E27FC236}">
                <a16:creationId xmlns:a16="http://schemas.microsoft.com/office/drawing/2014/main" id="{9047A868-244C-1027-E845-BAA6F855BD30}"/>
              </a:ext>
            </a:extLst>
          </p:cNvPr>
          <p:cNvGrpSpPr/>
          <p:nvPr/>
        </p:nvGrpSpPr>
        <p:grpSpPr>
          <a:xfrm>
            <a:off x="1201582" y="810617"/>
            <a:ext cx="7172883" cy="6008529"/>
            <a:chOff x="1204500" y="948863"/>
            <a:chExt cx="7172883" cy="6008529"/>
          </a:xfrm>
        </p:grpSpPr>
        <p:pic>
          <p:nvPicPr>
            <p:cNvPr id="36" name="Immagine 35">
              <a:extLst>
                <a:ext uri="{FF2B5EF4-FFF2-40B4-BE49-F238E27FC236}">
                  <a16:creationId xmlns:a16="http://schemas.microsoft.com/office/drawing/2014/main" id="{577508B6-2B51-9908-63E2-AAA4A4FE9CE2}"/>
                </a:ext>
              </a:extLst>
            </p:cNvPr>
            <p:cNvPicPr>
              <a:picLocks noChangeAspect="1"/>
            </p:cNvPicPr>
            <p:nvPr/>
          </p:nvPicPr>
          <p:blipFill>
            <a:blip r:embed="rId14"/>
            <a:stretch>
              <a:fillRect/>
            </a:stretch>
          </p:blipFill>
          <p:spPr>
            <a:xfrm>
              <a:off x="1212619" y="948863"/>
              <a:ext cx="7150809" cy="4634291"/>
            </a:xfrm>
            <a:prstGeom prst="rect">
              <a:avLst/>
            </a:prstGeom>
            <a:ln>
              <a:solidFill>
                <a:schemeClr val="accent1"/>
              </a:solidFill>
            </a:ln>
          </p:spPr>
        </p:pic>
        <p:pic>
          <p:nvPicPr>
            <p:cNvPr id="38" name="Immagine 37">
              <a:extLst>
                <a:ext uri="{FF2B5EF4-FFF2-40B4-BE49-F238E27FC236}">
                  <a16:creationId xmlns:a16="http://schemas.microsoft.com/office/drawing/2014/main" id="{2BFEF3CB-E3D1-82AE-75A0-BC28ED890C3F}"/>
                </a:ext>
              </a:extLst>
            </p:cNvPr>
            <p:cNvPicPr>
              <a:picLocks noChangeAspect="1"/>
            </p:cNvPicPr>
            <p:nvPr/>
          </p:nvPicPr>
          <p:blipFill>
            <a:blip r:embed="rId15"/>
            <a:stretch>
              <a:fillRect/>
            </a:stretch>
          </p:blipFill>
          <p:spPr>
            <a:xfrm>
              <a:off x="1204500" y="4079329"/>
              <a:ext cx="7172883" cy="2878063"/>
            </a:xfrm>
            <a:prstGeom prst="rect">
              <a:avLst/>
            </a:prstGeom>
          </p:spPr>
        </p:pic>
      </p:grpSp>
      <p:sp>
        <p:nvSpPr>
          <p:cNvPr id="40" name="Ovale 39">
            <a:extLst>
              <a:ext uri="{FF2B5EF4-FFF2-40B4-BE49-F238E27FC236}">
                <a16:creationId xmlns:a16="http://schemas.microsoft.com/office/drawing/2014/main" id="{2D51E9D6-F38D-7470-9CB3-8F16484939CD}"/>
              </a:ext>
            </a:extLst>
          </p:cNvPr>
          <p:cNvSpPr/>
          <p:nvPr/>
        </p:nvSpPr>
        <p:spPr>
          <a:xfrm>
            <a:off x="2973868" y="683437"/>
            <a:ext cx="185958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2629481B-1F0B-D23F-6AEA-7B0C804AF1EC}"/>
              </a:ext>
            </a:extLst>
          </p:cNvPr>
          <p:cNvSpPr/>
          <p:nvPr/>
        </p:nvSpPr>
        <p:spPr>
          <a:xfrm>
            <a:off x="1046932" y="6014077"/>
            <a:ext cx="4749204" cy="1024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3" name="Immagine 42">
            <a:extLst>
              <a:ext uri="{FF2B5EF4-FFF2-40B4-BE49-F238E27FC236}">
                <a16:creationId xmlns:a16="http://schemas.microsoft.com/office/drawing/2014/main" id="{23691112-8436-0A7B-0037-23BED8C03B16}"/>
              </a:ext>
            </a:extLst>
          </p:cNvPr>
          <p:cNvPicPr>
            <a:picLocks noChangeAspect="1"/>
          </p:cNvPicPr>
          <p:nvPr/>
        </p:nvPicPr>
        <p:blipFill>
          <a:blip r:embed="rId16"/>
          <a:stretch>
            <a:fillRect/>
          </a:stretch>
        </p:blipFill>
        <p:spPr>
          <a:xfrm>
            <a:off x="471797" y="1400453"/>
            <a:ext cx="8559021" cy="4057094"/>
          </a:xfrm>
          <a:prstGeom prst="rect">
            <a:avLst/>
          </a:prstGeom>
        </p:spPr>
      </p:pic>
      <p:sp>
        <p:nvSpPr>
          <p:cNvPr id="44" name="Ovale 43">
            <a:extLst>
              <a:ext uri="{FF2B5EF4-FFF2-40B4-BE49-F238E27FC236}">
                <a16:creationId xmlns:a16="http://schemas.microsoft.com/office/drawing/2014/main" id="{7B94FD39-C8DE-06B2-8F61-A1DAA1FA51A4}"/>
              </a:ext>
            </a:extLst>
          </p:cNvPr>
          <p:cNvSpPr/>
          <p:nvPr/>
        </p:nvSpPr>
        <p:spPr>
          <a:xfrm>
            <a:off x="8682704" y="1296716"/>
            <a:ext cx="506450" cy="4560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315CB3B7-7BD3-5B2B-8964-A5725F11830E}"/>
              </a:ext>
            </a:extLst>
          </p:cNvPr>
          <p:cNvSpPr/>
          <p:nvPr/>
        </p:nvSpPr>
        <p:spPr>
          <a:xfrm>
            <a:off x="6661226" y="2987886"/>
            <a:ext cx="1080120" cy="371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02AC639E-B996-834E-039C-96230218DAD9}"/>
              </a:ext>
            </a:extLst>
          </p:cNvPr>
          <p:cNvPicPr>
            <a:picLocks noChangeAspect="1"/>
          </p:cNvPicPr>
          <p:nvPr/>
        </p:nvPicPr>
        <p:blipFill>
          <a:blip r:embed="rId17"/>
          <a:stretch>
            <a:fillRect/>
          </a:stretch>
        </p:blipFill>
        <p:spPr>
          <a:xfrm>
            <a:off x="471797" y="1372515"/>
            <a:ext cx="8559021" cy="4016073"/>
          </a:xfrm>
          <a:prstGeom prst="rect">
            <a:avLst/>
          </a:prstGeom>
        </p:spPr>
      </p:pic>
      <p:pic>
        <p:nvPicPr>
          <p:cNvPr id="49" name="Immagine 48">
            <a:extLst>
              <a:ext uri="{FF2B5EF4-FFF2-40B4-BE49-F238E27FC236}">
                <a16:creationId xmlns:a16="http://schemas.microsoft.com/office/drawing/2014/main" id="{9CA8C0EC-46B6-4BAD-533C-F8466F208710}"/>
              </a:ext>
            </a:extLst>
          </p:cNvPr>
          <p:cNvPicPr>
            <a:picLocks noChangeAspect="1"/>
          </p:cNvPicPr>
          <p:nvPr/>
        </p:nvPicPr>
        <p:blipFill>
          <a:blip r:embed="rId18"/>
          <a:stretch>
            <a:fillRect/>
          </a:stretch>
        </p:blipFill>
        <p:spPr>
          <a:xfrm>
            <a:off x="195905" y="1324420"/>
            <a:ext cx="9030818" cy="4239420"/>
          </a:xfrm>
          <a:prstGeom prst="rect">
            <a:avLst/>
          </a:prstGeom>
        </p:spPr>
      </p:pic>
      <p:sp>
        <p:nvSpPr>
          <p:cNvPr id="50" name="Ovale 49">
            <a:extLst>
              <a:ext uri="{FF2B5EF4-FFF2-40B4-BE49-F238E27FC236}">
                <a16:creationId xmlns:a16="http://schemas.microsoft.com/office/drawing/2014/main" id="{BE8A375D-9A23-09FB-F621-BA6787F467D2}"/>
              </a:ext>
            </a:extLst>
          </p:cNvPr>
          <p:cNvSpPr/>
          <p:nvPr/>
        </p:nvSpPr>
        <p:spPr>
          <a:xfrm>
            <a:off x="-85773" y="272579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Immagine 52">
            <a:extLst>
              <a:ext uri="{FF2B5EF4-FFF2-40B4-BE49-F238E27FC236}">
                <a16:creationId xmlns:a16="http://schemas.microsoft.com/office/drawing/2014/main" id="{6487BF1E-109D-8883-C47A-447E11F2EA4D}"/>
              </a:ext>
            </a:extLst>
          </p:cNvPr>
          <p:cNvPicPr>
            <a:picLocks noChangeAspect="1"/>
          </p:cNvPicPr>
          <p:nvPr/>
        </p:nvPicPr>
        <p:blipFill>
          <a:blip r:embed="rId19"/>
          <a:stretch>
            <a:fillRect/>
          </a:stretch>
        </p:blipFill>
        <p:spPr>
          <a:xfrm>
            <a:off x="805861" y="5105135"/>
            <a:ext cx="4630236" cy="859983"/>
          </a:xfrm>
          <a:prstGeom prst="rect">
            <a:avLst/>
          </a:prstGeom>
        </p:spPr>
      </p:pic>
      <p:sp>
        <p:nvSpPr>
          <p:cNvPr id="54" name="Ovale 53">
            <a:extLst>
              <a:ext uri="{FF2B5EF4-FFF2-40B4-BE49-F238E27FC236}">
                <a16:creationId xmlns:a16="http://schemas.microsoft.com/office/drawing/2014/main" id="{49FE1721-15C2-76AF-08C0-C5BA5E0967E3}"/>
              </a:ext>
            </a:extLst>
          </p:cNvPr>
          <p:cNvSpPr/>
          <p:nvPr/>
        </p:nvSpPr>
        <p:spPr>
          <a:xfrm>
            <a:off x="1906470" y="1921447"/>
            <a:ext cx="1369386" cy="4552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249B343E-51F0-3F1A-860A-C96590093582}"/>
              </a:ext>
            </a:extLst>
          </p:cNvPr>
          <p:cNvSpPr/>
          <p:nvPr/>
        </p:nvSpPr>
        <p:spPr>
          <a:xfrm>
            <a:off x="637306" y="5670741"/>
            <a:ext cx="1774453" cy="2245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CasellaDiTesto 56">
            <a:extLst>
              <a:ext uri="{FF2B5EF4-FFF2-40B4-BE49-F238E27FC236}">
                <a16:creationId xmlns:a16="http://schemas.microsoft.com/office/drawing/2014/main" id="{DCB7D158-7DA8-93C5-0DB1-CF948CE59BF2}"/>
              </a:ext>
            </a:extLst>
          </p:cNvPr>
          <p:cNvSpPr txBox="1"/>
          <p:nvPr/>
        </p:nvSpPr>
        <p:spPr>
          <a:xfrm>
            <a:off x="1953085" y="1420854"/>
            <a:ext cx="4857134" cy="923330"/>
          </a:xfrm>
          <a:prstGeom prst="rect">
            <a:avLst/>
          </a:prstGeom>
          <a:solidFill>
            <a:schemeClr val="accent1"/>
          </a:solidFill>
        </p:spPr>
        <p:txBody>
          <a:bodyPr wrap="square">
            <a:spAutoFit/>
          </a:bodyPr>
          <a:lstStyle/>
          <a:p>
            <a:r>
              <a:rPr lang="en-US" dirty="0">
                <a:solidFill>
                  <a:schemeClr val="bg1"/>
                </a:solidFill>
              </a:rPr>
              <a:t>To run a specific command from the history by it's no use an exclamation mark and the command number.</a:t>
            </a:r>
            <a:endParaRPr lang="it-IT" dirty="0">
              <a:solidFill>
                <a:schemeClr val="bg1"/>
              </a:solidFill>
            </a:endParaRPr>
          </a:p>
        </p:txBody>
      </p:sp>
      <p:pic>
        <p:nvPicPr>
          <p:cNvPr id="59" name="Immagine 58">
            <a:extLst>
              <a:ext uri="{FF2B5EF4-FFF2-40B4-BE49-F238E27FC236}">
                <a16:creationId xmlns:a16="http://schemas.microsoft.com/office/drawing/2014/main" id="{565BFE97-E830-DD06-01A2-46970EB75ECE}"/>
              </a:ext>
            </a:extLst>
          </p:cNvPr>
          <p:cNvPicPr>
            <a:picLocks noChangeAspect="1"/>
          </p:cNvPicPr>
          <p:nvPr/>
        </p:nvPicPr>
        <p:blipFill>
          <a:blip r:embed="rId20"/>
          <a:stretch>
            <a:fillRect/>
          </a:stretch>
        </p:blipFill>
        <p:spPr>
          <a:xfrm>
            <a:off x="1652895" y="2314945"/>
            <a:ext cx="6172735" cy="4435224"/>
          </a:xfrm>
          <a:prstGeom prst="rect">
            <a:avLst/>
          </a:prstGeom>
          <a:ln>
            <a:solidFill>
              <a:schemeClr val="accent1"/>
            </a:solidFill>
          </a:ln>
        </p:spPr>
      </p:pic>
      <p:pic>
        <p:nvPicPr>
          <p:cNvPr id="61" name="Immagine 60">
            <a:extLst>
              <a:ext uri="{FF2B5EF4-FFF2-40B4-BE49-F238E27FC236}">
                <a16:creationId xmlns:a16="http://schemas.microsoft.com/office/drawing/2014/main" id="{45ED66CD-4408-B434-868A-53D686512ED3}"/>
              </a:ext>
            </a:extLst>
          </p:cNvPr>
          <p:cNvPicPr>
            <a:picLocks noChangeAspect="1"/>
          </p:cNvPicPr>
          <p:nvPr/>
        </p:nvPicPr>
        <p:blipFill>
          <a:blip r:embed="rId21"/>
          <a:stretch>
            <a:fillRect/>
          </a:stretch>
        </p:blipFill>
        <p:spPr>
          <a:xfrm>
            <a:off x="2904489" y="3307990"/>
            <a:ext cx="6157494" cy="1463167"/>
          </a:xfrm>
          <a:prstGeom prst="rect">
            <a:avLst/>
          </a:prstGeom>
          <a:ln>
            <a:solidFill>
              <a:schemeClr val="accent1"/>
            </a:solidFill>
          </a:ln>
        </p:spPr>
      </p:pic>
      <p:sp>
        <p:nvSpPr>
          <p:cNvPr id="62" name="Ovale 61">
            <a:extLst>
              <a:ext uri="{FF2B5EF4-FFF2-40B4-BE49-F238E27FC236}">
                <a16:creationId xmlns:a16="http://schemas.microsoft.com/office/drawing/2014/main" id="{59177FEC-7342-1729-B94A-81FED5E176D7}"/>
              </a:ext>
            </a:extLst>
          </p:cNvPr>
          <p:cNvSpPr/>
          <p:nvPr/>
        </p:nvSpPr>
        <p:spPr>
          <a:xfrm>
            <a:off x="4392694" y="3184061"/>
            <a:ext cx="481531" cy="3711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CasellaDiTesto 63">
            <a:extLst>
              <a:ext uri="{FF2B5EF4-FFF2-40B4-BE49-F238E27FC236}">
                <a16:creationId xmlns:a16="http://schemas.microsoft.com/office/drawing/2014/main" id="{4E966AF9-F6AE-F728-1337-19312C4907C3}"/>
              </a:ext>
            </a:extLst>
          </p:cNvPr>
          <p:cNvSpPr txBox="1"/>
          <p:nvPr/>
        </p:nvSpPr>
        <p:spPr>
          <a:xfrm>
            <a:off x="1955906" y="1422353"/>
            <a:ext cx="4832554" cy="923330"/>
          </a:xfrm>
          <a:prstGeom prst="rect">
            <a:avLst/>
          </a:prstGeom>
          <a:solidFill>
            <a:schemeClr val="accent1"/>
          </a:solidFill>
        </p:spPr>
        <p:txBody>
          <a:bodyPr wrap="square">
            <a:spAutoFit/>
          </a:bodyPr>
          <a:lstStyle/>
          <a:p>
            <a:r>
              <a:rPr lang="en-US" dirty="0">
                <a:solidFill>
                  <a:schemeClr val="bg1"/>
                </a:solidFill>
              </a:rPr>
              <a:t>And to rerun the last command type two exclamation marks.</a:t>
            </a:r>
          </a:p>
          <a:p>
            <a:endParaRPr lang="it-IT" dirty="0">
              <a:solidFill>
                <a:schemeClr val="bg1"/>
              </a:solidFill>
            </a:endParaRPr>
          </a:p>
        </p:txBody>
      </p:sp>
      <p:pic>
        <p:nvPicPr>
          <p:cNvPr id="66" name="Immagine 65">
            <a:extLst>
              <a:ext uri="{FF2B5EF4-FFF2-40B4-BE49-F238E27FC236}">
                <a16:creationId xmlns:a16="http://schemas.microsoft.com/office/drawing/2014/main" id="{965E2459-CAC7-169B-BE55-5C31CDBDB66B}"/>
              </a:ext>
            </a:extLst>
          </p:cNvPr>
          <p:cNvPicPr>
            <a:picLocks noChangeAspect="1"/>
          </p:cNvPicPr>
          <p:nvPr/>
        </p:nvPicPr>
        <p:blipFill>
          <a:blip r:embed="rId22"/>
          <a:stretch>
            <a:fillRect/>
          </a:stretch>
        </p:blipFill>
        <p:spPr>
          <a:xfrm>
            <a:off x="1999217" y="2087966"/>
            <a:ext cx="6187976" cy="1463167"/>
          </a:xfrm>
          <a:prstGeom prst="rect">
            <a:avLst/>
          </a:prstGeom>
        </p:spPr>
      </p:pic>
      <p:sp>
        <p:nvSpPr>
          <p:cNvPr id="67" name="Ovale 66">
            <a:extLst>
              <a:ext uri="{FF2B5EF4-FFF2-40B4-BE49-F238E27FC236}">
                <a16:creationId xmlns:a16="http://schemas.microsoft.com/office/drawing/2014/main" id="{CB165799-F540-8242-CBF2-B328A26AFC6C}"/>
              </a:ext>
            </a:extLst>
          </p:cNvPr>
          <p:cNvSpPr/>
          <p:nvPr/>
        </p:nvSpPr>
        <p:spPr>
          <a:xfrm>
            <a:off x="3462428" y="1928456"/>
            <a:ext cx="495715" cy="379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5622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500"/>
                                        <p:tgtEl>
                                          <p:spTgt spid="5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fade">
                                      <p:cBhvr>
                                        <p:cTn id="162" dur="500"/>
                                        <p:tgtEl>
                                          <p:spTgt spid="5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500"/>
                                        <p:tgtEl>
                                          <p:spTgt spid="5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1"/>
                                        </p:tgtEl>
                                        <p:attrNameLst>
                                          <p:attrName>style.visibility</p:attrName>
                                        </p:attrNameLst>
                                      </p:cBhvr>
                                      <p:to>
                                        <p:strVal val="visible"/>
                                      </p:to>
                                    </p:set>
                                    <p:animEffect transition="in" filter="fade">
                                      <p:cBhvr>
                                        <p:cTn id="172" dur="500"/>
                                        <p:tgtEl>
                                          <p:spTgt spid="6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62"/>
                                        </p:tgtEl>
                                        <p:attrNameLst>
                                          <p:attrName>style.visibility</p:attrName>
                                        </p:attrNameLst>
                                      </p:cBhvr>
                                      <p:to>
                                        <p:strVal val="visible"/>
                                      </p:to>
                                    </p:set>
                                    <p:animEffect transition="in" filter="fade">
                                      <p:cBhvr>
                                        <p:cTn id="177" dur="500"/>
                                        <p:tgtEl>
                                          <p:spTgt spid="6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500"/>
                                        <p:tgtEl>
                                          <p:spTgt spid="6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500"/>
                                        <p:tgtEl>
                                          <p:spTgt spid="6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7"/>
                                        </p:tgtEl>
                                        <p:attrNameLst>
                                          <p:attrName>style.visibility</p:attrName>
                                        </p:attrNameLst>
                                      </p:cBhvr>
                                      <p:to>
                                        <p:strVal val="visible"/>
                                      </p:to>
                                    </p:set>
                                    <p:animEffect transition="in" filter="fade">
                                      <p:cBhvr>
                                        <p:cTn id="19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6" grpId="0" animBg="1"/>
      <p:bldP spid="17" grpId="0" animBg="1"/>
      <p:bldP spid="20" grpId="0" animBg="1"/>
      <p:bldP spid="21" grpId="0" animBg="1"/>
      <p:bldP spid="23" grpId="0" animBg="1"/>
      <p:bldP spid="26" grpId="0" animBg="1"/>
      <p:bldP spid="29" grpId="0" animBg="1"/>
      <p:bldP spid="34" grpId="0" animBg="1"/>
      <p:bldP spid="40" grpId="0" animBg="1"/>
      <p:bldP spid="41" grpId="0" animBg="1"/>
      <p:bldP spid="44" grpId="0" animBg="1"/>
      <p:bldP spid="45" grpId="0" animBg="1"/>
      <p:bldP spid="50" grpId="0" animBg="1"/>
      <p:bldP spid="54" grpId="0" animBg="1"/>
      <p:bldP spid="55" grpId="0" animBg="1"/>
      <p:bldP spid="57" grpId="0" animBg="1"/>
      <p:bldP spid="62" grpId="0" animBg="1"/>
      <p:bldP spid="64" grpId="0" animBg="1"/>
      <p:bldP spid="6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28379</TotalTime>
  <Words>2183</Words>
  <Application>Microsoft Office PowerPoint</Application>
  <PresentationFormat>Presentazione su schermo (4:3)</PresentationFormat>
  <Paragraphs>195</Paragraphs>
  <Slides>20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877</cp:revision>
  <dcterms:created xsi:type="dcterms:W3CDTF">2013-02-13T14:15:36Z</dcterms:created>
  <dcterms:modified xsi:type="dcterms:W3CDTF">2025-03-04T08:54:59Z</dcterms:modified>
</cp:coreProperties>
</file>